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2" r:id="rId7"/>
    <p:sldId id="286" r:id="rId8"/>
    <p:sldId id="287" r:id="rId9"/>
    <p:sldId id="263" r:id="rId10"/>
    <p:sldId id="288" r:id="rId11"/>
    <p:sldId id="264" r:id="rId12"/>
    <p:sldId id="267" r:id="rId13"/>
    <p:sldId id="289" r:id="rId14"/>
    <p:sldId id="268" r:id="rId15"/>
    <p:sldId id="269" r:id="rId16"/>
    <p:sldId id="270" r:id="rId17"/>
    <p:sldId id="272" r:id="rId18"/>
    <p:sldId id="285"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aleway" pitchFamily="2" charset="0"/>
      <p:regular r:id="rId25"/>
      <p:bold r:id="rId26"/>
      <p:italic r:id="rId27"/>
      <p:boldItalic r:id="rId28"/>
    </p:embeddedFont>
    <p:embeddedFont>
      <p:font typeface="Raleway Black" pitchFamily="2" charset="0"/>
      <p:bold r:id="rId29"/>
      <p:boldItalic r:id="rId30"/>
    </p:embeddedFont>
    <p:embeddedFont>
      <p:font typeface="Raleway ExtraBold" pitchFamily="2" charset="0"/>
      <p:bold r:id="rId31"/>
      <p:boldItalic r:id="rId32"/>
    </p:embeddedFont>
    <p:embeddedFont>
      <p:font typeface="Raleway Medium"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Ze+s/7uYg1vu+mg5AXBGHfwCJ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51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f21fb9e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ff21fb9e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683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f21fb9e8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ff21fb9e8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f21fb9e8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f21fb9e8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8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f21fb9e8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1ff21fb9e8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f21fb9e8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1ff21fb9e8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f21fb9e8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1ff21fb9e8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f21fb9e81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f21fb9e81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ff21fb9e81_0_4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ff21fb9e81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ff21fb9e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ff21fb9e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f21fb9e8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f21fb9e8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ff21fb9e8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ff21fb9e8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f21fb9e8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f21fb9e8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36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24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f21fb9e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ff21fb9e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
        <p:cNvGrpSpPr/>
        <p:nvPr/>
      </p:nvGrpSpPr>
      <p:grpSpPr>
        <a:xfrm>
          <a:off x="0" y="0"/>
          <a:ext cx="0" cy="0"/>
          <a:chOff x="0" y="0"/>
          <a:chExt cx="0" cy="0"/>
        </a:xfrm>
      </p:grpSpPr>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a:spLocks noGrp="1"/>
          </p:cNvSpPr>
          <p:nvPr>
            <p:ph type="pic" idx="2"/>
          </p:nvPr>
        </p:nvSpPr>
        <p:spPr>
          <a:xfrm>
            <a:off x="5183188" y="987425"/>
            <a:ext cx="6172200" cy="4873625"/>
          </a:xfrm>
          <a:prstGeom prst="rect">
            <a:avLst/>
          </a:prstGeom>
          <a:noFill/>
          <a:ln>
            <a:noFill/>
          </a:ln>
        </p:spPr>
      </p:sp>
      <p:sp>
        <p:nvSpPr>
          <p:cNvPr id="64" name="Google Shape;6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a:stretch/>
        </p:blipFill>
        <p:spPr>
          <a:xfrm>
            <a:off x="0" y="0"/>
            <a:ext cx="12192000" cy="6858000"/>
          </a:xfrm>
          <a:prstGeom prst="rect">
            <a:avLst/>
          </a:prstGeom>
          <a:noFill/>
          <a:ln>
            <a:noFill/>
          </a:ln>
        </p:spPr>
      </p:pic>
      <p:pic>
        <p:nvPicPr>
          <p:cNvPr id="85" name="Google Shape;85;p1"/>
          <p:cNvPicPr preferRelativeResize="0"/>
          <p:nvPr/>
        </p:nvPicPr>
        <p:blipFill rotWithShape="1">
          <a:blip r:embed="rId5">
            <a:alphaModFix/>
          </a:blip>
          <a:srcRect/>
          <a:stretch/>
        </p:blipFill>
        <p:spPr>
          <a:xfrm>
            <a:off x="0" y="0"/>
            <a:ext cx="12192000" cy="6858000"/>
          </a:xfrm>
          <a:prstGeom prst="rect">
            <a:avLst/>
          </a:prstGeom>
          <a:noFill/>
          <a:ln>
            <a:noFill/>
          </a:ln>
        </p:spPr>
      </p:pic>
      <p:pic>
        <p:nvPicPr>
          <p:cNvPr id="86" name="Google Shape;86;p1"/>
          <p:cNvPicPr preferRelativeResize="0"/>
          <p:nvPr/>
        </p:nvPicPr>
        <p:blipFill rotWithShape="1">
          <a:blip r:embed="rId6">
            <a:alphaModFix/>
          </a:blip>
          <a:srcRect l="5660" t="37961" r="5554" b="38196"/>
          <a:stretch/>
        </p:blipFill>
        <p:spPr>
          <a:xfrm>
            <a:off x="4046196" y="2234056"/>
            <a:ext cx="4099607" cy="1100953"/>
          </a:xfrm>
          <a:prstGeom prst="rect">
            <a:avLst/>
          </a:prstGeom>
          <a:noFill/>
          <a:ln>
            <a:noFill/>
          </a:ln>
        </p:spPr>
      </p:pic>
      <p:sp>
        <p:nvSpPr>
          <p:cNvPr id="87" name="Google Shape;87;p1"/>
          <p:cNvSpPr txBox="1"/>
          <p:nvPr/>
        </p:nvSpPr>
        <p:spPr>
          <a:xfrm>
            <a:off x="1218063" y="4016748"/>
            <a:ext cx="9756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800" i="0" u="none" strike="noStrike" cap="none">
                <a:solidFill>
                  <a:schemeClr val="lt1"/>
                </a:solidFill>
                <a:latin typeface="Raleway ExtraBold"/>
                <a:ea typeface="Raleway ExtraBold"/>
                <a:cs typeface="Raleway ExtraBold"/>
                <a:sym typeface="Raleway ExtraBold"/>
              </a:rPr>
              <a:t>PROCESAMIENTO DE IMÁGENES:</a:t>
            </a:r>
            <a:endParaRPr>
              <a:latin typeface="Raleway ExtraBold"/>
              <a:ea typeface="Raleway ExtraBold"/>
              <a:cs typeface="Raleway ExtraBold"/>
              <a:sym typeface="Raleway ExtraBold"/>
            </a:endParaRPr>
          </a:p>
        </p:txBody>
      </p:sp>
      <p:sp>
        <p:nvSpPr>
          <p:cNvPr id="88" name="Google Shape;88;p1"/>
          <p:cNvSpPr/>
          <p:nvPr/>
        </p:nvSpPr>
        <p:spPr>
          <a:xfrm>
            <a:off x="7182853" y="6015510"/>
            <a:ext cx="4591608" cy="538646"/>
          </a:xfrm>
          <a:prstGeom prst="roundRect">
            <a:avLst>
              <a:gd name="adj" fmla="val 16667"/>
            </a:avLst>
          </a:prstGeom>
          <a:solidFill>
            <a:srgbClr val="0197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sp>
        <p:nvSpPr>
          <p:cNvPr id="89" name="Google Shape;89;p1"/>
          <p:cNvSpPr txBox="1"/>
          <p:nvPr/>
        </p:nvSpPr>
        <p:spPr>
          <a:xfrm>
            <a:off x="9315000" y="236350"/>
            <a:ext cx="2079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lt1"/>
                </a:solidFill>
                <a:latin typeface="Raleway"/>
                <a:ea typeface="Raleway"/>
                <a:cs typeface="Raleway"/>
                <a:sym typeface="Raleway"/>
              </a:rPr>
              <a:t>SESIÓN 1</a:t>
            </a:r>
            <a:endParaRPr/>
          </a:p>
        </p:txBody>
      </p:sp>
      <p:sp>
        <p:nvSpPr>
          <p:cNvPr id="90" name="Google Shape;90;p1"/>
          <p:cNvSpPr txBox="1"/>
          <p:nvPr/>
        </p:nvSpPr>
        <p:spPr>
          <a:xfrm>
            <a:off x="7304219" y="6088135"/>
            <a:ext cx="43957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a:solidFill>
                  <a:schemeClr val="lt1"/>
                </a:solidFill>
                <a:latin typeface="Raleway"/>
                <a:ea typeface="Raleway"/>
                <a:cs typeface="Raleway"/>
                <a:sym typeface="Raleway"/>
              </a:rPr>
              <a:t>Docente: Lloreda Florez Ovidio Luis</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ff21fb9e81_0_93"/>
          <p:cNvPicPr preferRelativeResize="0"/>
          <p:nvPr/>
        </p:nvPicPr>
        <p:blipFill rotWithShape="1">
          <a:blip r:embed="rId3">
            <a:alphaModFix/>
          </a:blip>
          <a:srcRect/>
          <a:stretch/>
        </p:blipFill>
        <p:spPr>
          <a:xfrm>
            <a:off x="5082498" y="1621093"/>
            <a:ext cx="6875545" cy="5749983"/>
          </a:xfrm>
          <a:prstGeom prst="rect">
            <a:avLst/>
          </a:prstGeom>
          <a:noFill/>
          <a:ln>
            <a:noFill/>
          </a:ln>
        </p:spPr>
      </p:pic>
      <p:sp>
        <p:nvSpPr>
          <p:cNvPr id="200" name="Google Shape;200;g1ff21fb9e81_0_93"/>
          <p:cNvSpPr/>
          <p:nvPr/>
        </p:nvSpPr>
        <p:spPr>
          <a:xfrm>
            <a:off x="-8070" y="-1"/>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1" name="Google Shape;201;g1ff21fb9e81_0_93"/>
          <p:cNvPicPr preferRelativeResize="0"/>
          <p:nvPr/>
        </p:nvPicPr>
        <p:blipFill rotWithShape="1">
          <a:blip r:embed="rId4">
            <a:alphaModFix/>
          </a:blip>
          <a:srcRect/>
          <a:stretch/>
        </p:blipFill>
        <p:spPr>
          <a:xfrm>
            <a:off x="3" y="-1"/>
            <a:ext cx="7147031" cy="1416975"/>
          </a:xfrm>
          <a:prstGeom prst="rect">
            <a:avLst/>
          </a:prstGeom>
          <a:noFill/>
          <a:ln>
            <a:noFill/>
          </a:ln>
        </p:spPr>
      </p:pic>
      <p:pic>
        <p:nvPicPr>
          <p:cNvPr id="202" name="Google Shape;202;g1ff21fb9e81_0_93"/>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03" name="Google Shape;203;g1ff21fb9e81_0_93"/>
          <p:cNvSpPr txBox="1"/>
          <p:nvPr/>
        </p:nvSpPr>
        <p:spPr>
          <a:xfrm>
            <a:off x="1396737" y="559208"/>
            <a:ext cx="54244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UMBRAL BINARIO </a:t>
            </a:r>
            <a:r>
              <a:rPr lang="en-US" sz="2000" dirty="0">
                <a:solidFill>
                  <a:schemeClr val="lt1"/>
                </a:solidFill>
                <a:latin typeface="Raleway Black"/>
                <a:ea typeface="Raleway Black"/>
                <a:cs typeface="Raleway Black"/>
                <a:sym typeface="Raleway Black"/>
              </a:rPr>
              <a:t>[THRESH_BINATY_INV]</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05" name="Google Shape;205;g1ff21fb9e81_0_93"/>
          <p:cNvSpPr txBox="1"/>
          <p:nvPr/>
        </p:nvSpPr>
        <p:spPr>
          <a:xfrm>
            <a:off x="425900" y="1544225"/>
            <a:ext cx="4634700" cy="14169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Similar al anterior, </a:t>
            </a:r>
            <a:r>
              <a:rPr lang="es-PE" sz="1800" dirty="0">
                <a:solidFill>
                  <a:schemeClr val="lt1"/>
                </a:solidFill>
                <a:latin typeface="Raleway"/>
              </a:rPr>
              <a:t>solo que aplicado al inverso, si la intensidad supera el umbral definido el valor resultante será establecido a cero, en caso contrario se establecerá al máximo valor definido.</a:t>
            </a:r>
          </a:p>
          <a:p>
            <a:pPr marL="0" lvl="0" indent="0" algn="l" rtl="0">
              <a:lnSpc>
                <a:spcPct val="115000"/>
              </a:lnSpc>
              <a:spcBef>
                <a:spcPts val="0"/>
              </a:spcBef>
              <a:spcAft>
                <a:spcPts val="0"/>
              </a:spcAft>
              <a:buClr>
                <a:schemeClr val="dk1"/>
              </a:buClr>
              <a:buSzPts val="1100"/>
              <a:buFont typeface="Arial"/>
              <a:buNone/>
            </a:pPr>
            <a:endParaRPr sz="1800" dirty="0">
              <a:solidFill>
                <a:schemeClr val="lt1"/>
              </a:solidFill>
              <a:latin typeface="Raleway"/>
              <a:sym typeface="Raleway"/>
            </a:endParaRPr>
          </a:p>
        </p:txBody>
      </p:sp>
      <p:sp>
        <p:nvSpPr>
          <p:cNvPr id="207" name="Google Shape;207;g1ff21fb9e81_0_93"/>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 name="Imagen 10">
            <a:extLst>
              <a:ext uri="{FF2B5EF4-FFF2-40B4-BE49-F238E27FC236}">
                <a16:creationId xmlns:a16="http://schemas.microsoft.com/office/drawing/2014/main" id="{E9E8673E-6138-4184-A72D-F7BEDEDE62BD}"/>
              </a:ext>
            </a:extLst>
          </p:cNvPr>
          <p:cNvPicPr>
            <a:picLocks noChangeAspect="1"/>
          </p:cNvPicPr>
          <p:nvPr/>
        </p:nvPicPr>
        <p:blipFill rotWithShape="1">
          <a:blip r:embed="rId6"/>
          <a:srcRect l="12148" t="23837" r="60493" b="25434"/>
          <a:stretch/>
        </p:blipFill>
        <p:spPr>
          <a:xfrm>
            <a:off x="6329205" y="2201180"/>
            <a:ext cx="4612063" cy="3035727"/>
          </a:xfrm>
          <a:prstGeom prst="rect">
            <a:avLst/>
          </a:prstGeom>
        </p:spPr>
      </p:pic>
      <p:pic>
        <p:nvPicPr>
          <p:cNvPr id="4" name="Imagen 3">
            <a:extLst>
              <a:ext uri="{FF2B5EF4-FFF2-40B4-BE49-F238E27FC236}">
                <a16:creationId xmlns:a16="http://schemas.microsoft.com/office/drawing/2014/main" id="{B834FE9D-4B76-4EFF-98FB-EE7B3747C959}"/>
              </a:ext>
            </a:extLst>
          </p:cNvPr>
          <p:cNvPicPr>
            <a:picLocks noChangeAspect="1"/>
          </p:cNvPicPr>
          <p:nvPr/>
        </p:nvPicPr>
        <p:blipFill>
          <a:blip r:embed="rId7"/>
          <a:stretch>
            <a:fillRect/>
          </a:stretch>
        </p:blipFill>
        <p:spPr>
          <a:xfrm>
            <a:off x="138951" y="3273322"/>
            <a:ext cx="5620718" cy="2234743"/>
          </a:xfrm>
          <a:prstGeom prst="rect">
            <a:avLst/>
          </a:prstGeom>
        </p:spPr>
      </p:pic>
      <p:pic>
        <p:nvPicPr>
          <p:cNvPr id="14" name="Imagen 13">
            <a:extLst>
              <a:ext uri="{FF2B5EF4-FFF2-40B4-BE49-F238E27FC236}">
                <a16:creationId xmlns:a16="http://schemas.microsoft.com/office/drawing/2014/main" id="{63C8DB5F-3623-471C-AA51-D7D929BE680E}"/>
              </a:ext>
            </a:extLst>
          </p:cNvPr>
          <p:cNvPicPr>
            <a:picLocks noChangeAspect="1"/>
          </p:cNvPicPr>
          <p:nvPr/>
        </p:nvPicPr>
        <p:blipFill>
          <a:blip r:embed="rId8"/>
          <a:stretch>
            <a:fillRect/>
          </a:stretch>
        </p:blipFill>
        <p:spPr>
          <a:xfrm>
            <a:off x="2502409" y="5735025"/>
            <a:ext cx="584835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605913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1ff21fb9e81_0_112"/>
          <p:cNvPicPr preferRelativeResize="0"/>
          <p:nvPr/>
        </p:nvPicPr>
        <p:blipFill rotWithShape="1">
          <a:blip r:embed="rId3">
            <a:alphaModFix/>
          </a:blip>
          <a:srcRect/>
          <a:stretch/>
        </p:blipFill>
        <p:spPr>
          <a:xfrm>
            <a:off x="5082498" y="1621093"/>
            <a:ext cx="6875545" cy="5749983"/>
          </a:xfrm>
          <a:prstGeom prst="rect">
            <a:avLst/>
          </a:prstGeom>
          <a:noFill/>
          <a:ln>
            <a:noFill/>
          </a:ln>
        </p:spPr>
      </p:pic>
      <p:sp>
        <p:nvSpPr>
          <p:cNvPr id="213" name="Google Shape;213;g1ff21fb9e81_0_112"/>
          <p:cNvSpPr/>
          <p:nvPr/>
        </p:nvSpPr>
        <p:spPr>
          <a:xfrm>
            <a:off x="6340925" y="2245175"/>
            <a:ext cx="4572000" cy="2857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4" name="Google Shape;214;g1ff21fb9e81_0_112"/>
          <p:cNvSpPr/>
          <p:nvPr/>
        </p:nvSpPr>
        <p:spPr>
          <a:xfrm>
            <a:off x="0" y="0"/>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5" name="Google Shape;215;g1ff21fb9e81_0_112"/>
          <p:cNvPicPr preferRelativeResize="0"/>
          <p:nvPr/>
        </p:nvPicPr>
        <p:blipFill rotWithShape="1">
          <a:blip r:embed="rId4">
            <a:alphaModFix/>
          </a:blip>
          <a:srcRect/>
          <a:stretch/>
        </p:blipFill>
        <p:spPr>
          <a:xfrm>
            <a:off x="3" y="-1"/>
            <a:ext cx="6457941" cy="1416975"/>
          </a:xfrm>
          <a:prstGeom prst="rect">
            <a:avLst/>
          </a:prstGeom>
          <a:noFill/>
          <a:ln>
            <a:noFill/>
          </a:ln>
        </p:spPr>
      </p:pic>
      <p:pic>
        <p:nvPicPr>
          <p:cNvPr id="216" name="Google Shape;216;g1ff21fb9e81_0_112"/>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17" name="Google Shape;217;g1ff21fb9e81_0_112"/>
          <p:cNvSpPr txBox="1"/>
          <p:nvPr/>
        </p:nvSpPr>
        <p:spPr>
          <a:xfrm>
            <a:off x="1321148" y="540294"/>
            <a:ext cx="487874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AJUSTAR A CERO [THRESH_TOZERO]:</a:t>
            </a:r>
            <a:endParaRPr sz="2000" dirty="0">
              <a:solidFill>
                <a:schemeClr val="lt1"/>
              </a:solidFill>
              <a:latin typeface="Raleway Black"/>
              <a:ea typeface="Raleway Black"/>
              <a:cs typeface="Raleway Black"/>
              <a:sym typeface="Raleway Black"/>
            </a:endParaRPr>
          </a:p>
        </p:txBody>
      </p:sp>
      <p:sp>
        <p:nvSpPr>
          <p:cNvPr id="220" name="Google Shape;220;g1ff21fb9e81_0_112"/>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 name="Imagen 10">
            <a:extLst>
              <a:ext uri="{FF2B5EF4-FFF2-40B4-BE49-F238E27FC236}">
                <a16:creationId xmlns:a16="http://schemas.microsoft.com/office/drawing/2014/main" id="{3CB1A2AD-60F6-43AE-9CA2-1F52AB03FE3B}"/>
              </a:ext>
            </a:extLst>
          </p:cNvPr>
          <p:cNvPicPr>
            <a:picLocks noChangeAspect="1"/>
          </p:cNvPicPr>
          <p:nvPr/>
        </p:nvPicPr>
        <p:blipFill rotWithShape="1">
          <a:blip r:embed="rId6"/>
          <a:srcRect l="12042" t="25339" r="59754" b="25623"/>
          <a:stretch/>
        </p:blipFill>
        <p:spPr>
          <a:xfrm>
            <a:off x="6340924" y="2201180"/>
            <a:ext cx="4571999" cy="2901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Google Shape;205;g1ff21fb9e81_0_93">
            <a:extLst>
              <a:ext uri="{FF2B5EF4-FFF2-40B4-BE49-F238E27FC236}">
                <a16:creationId xmlns:a16="http://schemas.microsoft.com/office/drawing/2014/main" id="{1986B869-F329-4934-A682-C2FDA03AD87D}"/>
              </a:ext>
            </a:extLst>
          </p:cNvPr>
          <p:cNvSpPr txBox="1"/>
          <p:nvPr/>
        </p:nvSpPr>
        <p:spPr>
          <a:xfrm>
            <a:off x="447798" y="1656310"/>
            <a:ext cx="4634700" cy="1416976"/>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Cualquier pixel </a:t>
            </a:r>
            <a:r>
              <a:rPr lang="es-PE" sz="1800" dirty="0">
                <a:solidFill>
                  <a:schemeClr val="lt1"/>
                </a:solidFill>
                <a:latin typeface="Raleway"/>
              </a:rPr>
              <a:t>cuya intensidad no supere el umbral se establecerá a cero, se define de la siguiente manera:</a:t>
            </a:r>
          </a:p>
          <a:p>
            <a:pPr marL="0" lvl="0" indent="0" algn="l" rtl="0">
              <a:lnSpc>
                <a:spcPct val="115000"/>
              </a:lnSpc>
              <a:spcBef>
                <a:spcPts val="0"/>
              </a:spcBef>
              <a:spcAft>
                <a:spcPts val="0"/>
              </a:spcAft>
              <a:buClr>
                <a:schemeClr val="dk1"/>
              </a:buClr>
              <a:buSzPts val="1100"/>
              <a:buFont typeface="Arial"/>
              <a:buNone/>
            </a:pPr>
            <a:endParaRPr lang="es-ES" sz="1800" dirty="0">
              <a:solidFill>
                <a:schemeClr val="lt1"/>
              </a:solidFill>
              <a:latin typeface="Raleway"/>
              <a:sym typeface="Raleway"/>
            </a:endParaRPr>
          </a:p>
        </p:txBody>
      </p:sp>
      <p:pic>
        <p:nvPicPr>
          <p:cNvPr id="3" name="Imagen 2">
            <a:extLst>
              <a:ext uri="{FF2B5EF4-FFF2-40B4-BE49-F238E27FC236}">
                <a16:creationId xmlns:a16="http://schemas.microsoft.com/office/drawing/2014/main" id="{6E66C7C2-EE68-4CBD-A4E1-363B078CC705}"/>
              </a:ext>
            </a:extLst>
          </p:cNvPr>
          <p:cNvPicPr>
            <a:picLocks noChangeAspect="1"/>
          </p:cNvPicPr>
          <p:nvPr/>
        </p:nvPicPr>
        <p:blipFill>
          <a:blip r:embed="rId7"/>
          <a:stretch>
            <a:fillRect/>
          </a:stretch>
        </p:blipFill>
        <p:spPr>
          <a:xfrm>
            <a:off x="228962" y="2931804"/>
            <a:ext cx="5422757" cy="2160225"/>
          </a:xfrm>
          <a:prstGeom prst="rect">
            <a:avLst/>
          </a:prstGeom>
        </p:spPr>
      </p:pic>
      <p:pic>
        <p:nvPicPr>
          <p:cNvPr id="15" name="Imagen 14">
            <a:extLst>
              <a:ext uri="{FF2B5EF4-FFF2-40B4-BE49-F238E27FC236}">
                <a16:creationId xmlns:a16="http://schemas.microsoft.com/office/drawing/2014/main" id="{17EC675D-6A21-4DBD-84EC-2EF76422B8A1}"/>
              </a:ext>
            </a:extLst>
          </p:cNvPr>
          <p:cNvPicPr>
            <a:picLocks noChangeAspect="1"/>
          </p:cNvPicPr>
          <p:nvPr/>
        </p:nvPicPr>
        <p:blipFill>
          <a:blip r:embed="rId8"/>
          <a:stretch>
            <a:fillRect/>
          </a:stretch>
        </p:blipFill>
        <p:spPr>
          <a:xfrm>
            <a:off x="1813309" y="5601607"/>
            <a:ext cx="6124575"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1ff21fb9e81_0_213"/>
          <p:cNvPicPr preferRelativeResize="0"/>
          <p:nvPr/>
        </p:nvPicPr>
        <p:blipFill>
          <a:blip r:embed="rId3">
            <a:alphaModFix/>
          </a:blip>
          <a:stretch>
            <a:fillRect/>
          </a:stretch>
        </p:blipFill>
        <p:spPr>
          <a:xfrm>
            <a:off x="0" y="0"/>
            <a:ext cx="12191990" cy="6858000"/>
          </a:xfrm>
          <a:prstGeom prst="rect">
            <a:avLst/>
          </a:prstGeom>
          <a:noFill/>
          <a:ln>
            <a:noFill/>
          </a:ln>
        </p:spPr>
      </p:pic>
      <p:sp>
        <p:nvSpPr>
          <p:cNvPr id="252" name="Google Shape;252;g1ff21fb9e81_0_213"/>
          <p:cNvSpPr txBox="1"/>
          <p:nvPr/>
        </p:nvSpPr>
        <p:spPr>
          <a:xfrm>
            <a:off x="5258409" y="4014501"/>
            <a:ext cx="6294166"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dirty="0">
                <a:solidFill>
                  <a:schemeClr val="lt1"/>
                </a:solidFill>
                <a:latin typeface="Raleway Black"/>
                <a:ea typeface="Raleway Black"/>
                <a:cs typeface="Raleway Black"/>
                <a:sym typeface="Raleway Black"/>
              </a:rPr>
              <a:t>UMBRALIZACI</a:t>
            </a:r>
            <a:r>
              <a:rPr lang="es-PE" sz="5500" dirty="0">
                <a:solidFill>
                  <a:schemeClr val="lt1"/>
                </a:solidFill>
                <a:latin typeface="Raleway Black"/>
                <a:ea typeface="Raleway Black"/>
                <a:cs typeface="Raleway Black"/>
                <a:sym typeface="Raleway Black"/>
              </a:rPr>
              <a:t>ÓN</a:t>
            </a:r>
            <a:endParaRPr lang="en-US" sz="5500" dirty="0">
              <a:solidFill>
                <a:schemeClr val="lt1"/>
              </a:solidFill>
              <a:latin typeface="Raleway Black"/>
              <a:ea typeface="Raleway Black"/>
              <a:cs typeface="Raleway Black"/>
              <a:sym typeface="Raleway Black"/>
            </a:endParaRPr>
          </a:p>
          <a:p>
            <a:pPr marL="0" lvl="0" indent="0" algn="l" rtl="0">
              <a:spcBef>
                <a:spcPts val="0"/>
              </a:spcBef>
              <a:spcAft>
                <a:spcPts val="0"/>
              </a:spcAft>
              <a:buNone/>
            </a:pPr>
            <a:r>
              <a:rPr lang="en-US" sz="5500" dirty="0">
                <a:solidFill>
                  <a:schemeClr val="lt1"/>
                </a:solidFill>
                <a:latin typeface="Raleway Black"/>
                <a:ea typeface="Raleway Black"/>
                <a:cs typeface="Raleway Black"/>
                <a:sym typeface="Raleway Black"/>
              </a:rPr>
              <a:t>ADAPTATIVA</a:t>
            </a:r>
            <a:endParaRPr sz="5500" dirty="0">
              <a:solidFill>
                <a:schemeClr val="lt1"/>
              </a:solidFill>
              <a:latin typeface="Raleway Black"/>
              <a:ea typeface="Raleway Black"/>
              <a:cs typeface="Raleway Black"/>
              <a:sym typeface="Raleway Black"/>
            </a:endParaRPr>
          </a:p>
        </p:txBody>
      </p:sp>
      <p:sp>
        <p:nvSpPr>
          <p:cNvPr id="253" name="Google Shape;253;g1ff21fb9e81_0_213"/>
          <p:cNvSpPr/>
          <p:nvPr/>
        </p:nvSpPr>
        <p:spPr>
          <a:xfrm>
            <a:off x="8899075" y="3878025"/>
            <a:ext cx="2653500" cy="2653500"/>
          </a:xfrm>
          <a:prstGeom prst="rect">
            <a:avLst/>
          </a:prstGeom>
          <a:noFill/>
          <a:ln w="19050" cap="flat" cmpd="sng">
            <a:solidFill>
              <a:srgbClr val="6BE8C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4" name="Google Shape;254;g1ff21fb9e81_0_213"/>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9217572"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5146194"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 ADAPTATIVA:</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2" y="1275124"/>
            <a:ext cx="8776139" cy="5661743"/>
          </a:xfrm>
          <a:prstGeom prst="rect">
            <a:avLst/>
          </a:prstGeom>
          <a:noFill/>
          <a:ln>
            <a:noFill/>
          </a:ln>
        </p:spPr>
        <p:txBody>
          <a:bodyPr spcFirstLastPara="1" wrap="square" lIns="91425" tIns="91425" rIns="91425" bIns="91425" anchor="t" anchorCtr="0">
            <a:noAutofit/>
          </a:bodyPr>
          <a:lstStyle/>
          <a:p>
            <a:pPr marL="0" lvl="0" indent="0">
              <a:lnSpc>
                <a:spcPct val="115000"/>
              </a:lnSpc>
              <a:buClr>
                <a:schemeClr val="dk1"/>
              </a:buClr>
              <a:buSzPts val="1100"/>
              <a:buFont typeface="Arial"/>
              <a:buNone/>
            </a:pPr>
            <a:r>
              <a:rPr lang="es-ES" sz="1800" dirty="0">
                <a:solidFill>
                  <a:srgbClr val="0197AF"/>
                </a:solidFill>
                <a:highlight>
                  <a:schemeClr val="lt1"/>
                </a:highlight>
                <a:latin typeface="Raleway"/>
                <a:sym typeface="Raleway"/>
              </a:rPr>
              <a:t>En la sección anterior, </a:t>
            </a:r>
            <a:r>
              <a:rPr lang="es-ES" sz="1800" dirty="0">
                <a:solidFill>
                  <a:schemeClr val="lt1"/>
                </a:solidFill>
                <a:latin typeface="Raleway"/>
                <a:sym typeface="Raleway"/>
              </a:rPr>
              <a:t>utilizamos un valor global como valor umbral. Pero puede no ser bueno en todas las condiciones donde la imagen tiene diferentes condiciones de iluminación en diferentes áreas. En ese caso, vamos por un umbral adaptativo. En esto, el algoritmo calcula el umbral para pequeñas regiones de la imagen. Por lo tanto, obtenemos diferentes umbrales para diferentes regiones de la misma imagen y nos da mejores resultados para imágenes con iluminación variable.</a:t>
            </a:r>
          </a:p>
          <a:p>
            <a:pPr marL="0" lvl="0" indent="0">
              <a:lnSpc>
                <a:spcPct val="115000"/>
              </a:lnSpc>
              <a:buClr>
                <a:schemeClr val="dk1"/>
              </a:buClr>
              <a:buSzPts val="1100"/>
              <a:buFont typeface="Arial"/>
              <a:buNone/>
            </a:pPr>
            <a:r>
              <a:rPr lang="es-ES" sz="1800" dirty="0">
                <a:solidFill>
                  <a:schemeClr val="lt1"/>
                </a:solidFill>
                <a:latin typeface="Raleway"/>
                <a:sym typeface="Raleway"/>
              </a:rPr>
              <a:t>Tiene tres parámetros de entrada 'especiales' y solo un argumento de salida.</a:t>
            </a:r>
          </a:p>
          <a:p>
            <a:pPr marL="0" lvl="0" indent="0">
              <a:lnSpc>
                <a:spcPct val="115000"/>
              </a:lnSpc>
              <a:buClr>
                <a:schemeClr val="dk1"/>
              </a:buClr>
              <a:buSzPts val="1100"/>
              <a:buFont typeface="Arial"/>
              <a:buNone/>
            </a:pPr>
            <a:r>
              <a:rPr lang="es-ES" sz="1800" dirty="0">
                <a:solidFill>
                  <a:schemeClr val="lt1"/>
                </a:solidFill>
                <a:latin typeface="Raleway"/>
                <a:sym typeface="Raleway"/>
              </a:rPr>
              <a:t>Método adaptativo : decide cómo se calcula el valor de umbral.</a:t>
            </a:r>
          </a:p>
          <a:p>
            <a:pPr marL="0" lvl="0" indent="0">
              <a:lnSpc>
                <a:spcPct val="115000"/>
              </a:lnSpc>
              <a:buClr>
                <a:schemeClr val="dk1"/>
              </a:buClr>
              <a:buSzPts val="1100"/>
              <a:buFont typeface="Arial"/>
              <a:buNone/>
            </a:pPr>
            <a:r>
              <a:rPr lang="es-ES" sz="1800" b="1" dirty="0">
                <a:solidFill>
                  <a:schemeClr val="lt1"/>
                </a:solidFill>
                <a:latin typeface="Raleway"/>
                <a:sym typeface="Raleway"/>
              </a:rPr>
              <a:t>cv2.ADAPTIVE_THRESH_MEAN_C</a:t>
            </a:r>
            <a:r>
              <a:rPr lang="es-ES" sz="1800" dirty="0">
                <a:solidFill>
                  <a:schemeClr val="lt1"/>
                </a:solidFill>
                <a:latin typeface="Raleway"/>
                <a:sym typeface="Raleway"/>
              </a:rPr>
              <a:t>: el valor umbral es la media del área del vecindario.</a:t>
            </a:r>
          </a:p>
          <a:p>
            <a:pPr marL="0" lvl="0" indent="0">
              <a:lnSpc>
                <a:spcPct val="115000"/>
              </a:lnSpc>
              <a:buClr>
                <a:schemeClr val="dk1"/>
              </a:buClr>
              <a:buSzPts val="1100"/>
              <a:buFont typeface="Arial"/>
              <a:buNone/>
            </a:pPr>
            <a:r>
              <a:rPr lang="es-ES" sz="1800" b="1" dirty="0">
                <a:solidFill>
                  <a:schemeClr val="lt1"/>
                </a:solidFill>
                <a:latin typeface="Raleway"/>
                <a:sym typeface="Raleway"/>
              </a:rPr>
              <a:t>cv2.ADAPTIVE_THRESH_GAUSSIAN_C</a:t>
            </a:r>
            <a:r>
              <a:rPr lang="es-ES" sz="1800" dirty="0">
                <a:solidFill>
                  <a:schemeClr val="lt1"/>
                </a:solidFill>
                <a:latin typeface="Raleway"/>
                <a:sym typeface="Raleway"/>
              </a:rPr>
              <a:t>: el valor umbral es la suma ponderada de los valores del vecindario donde los pesos son una ventana gaussiana.</a:t>
            </a:r>
          </a:p>
          <a:p>
            <a:pPr marL="0" lvl="0" indent="0">
              <a:lnSpc>
                <a:spcPct val="115000"/>
              </a:lnSpc>
              <a:buClr>
                <a:schemeClr val="dk1"/>
              </a:buClr>
              <a:buSzPts val="1100"/>
              <a:buFont typeface="Arial"/>
              <a:buNone/>
            </a:pPr>
            <a:r>
              <a:rPr lang="es-ES" sz="1800" b="1" dirty="0">
                <a:solidFill>
                  <a:schemeClr val="lt1"/>
                </a:solidFill>
                <a:latin typeface="Raleway"/>
                <a:sym typeface="Raleway"/>
              </a:rPr>
              <a:t>Tamaño del bloque </a:t>
            </a:r>
            <a:r>
              <a:rPr lang="es-ES" sz="1800" dirty="0">
                <a:solidFill>
                  <a:schemeClr val="lt1"/>
                </a:solidFill>
                <a:latin typeface="Raleway"/>
                <a:sym typeface="Raleway"/>
              </a:rPr>
              <a:t>: decide el tamaño del área del vecindario.</a:t>
            </a:r>
          </a:p>
          <a:p>
            <a:pPr marL="0" lvl="0" indent="0">
              <a:lnSpc>
                <a:spcPct val="115000"/>
              </a:lnSpc>
              <a:buClr>
                <a:schemeClr val="dk1"/>
              </a:buClr>
              <a:buSzPts val="1100"/>
              <a:buFont typeface="Arial"/>
              <a:buNone/>
            </a:pPr>
            <a:r>
              <a:rPr lang="es-ES" sz="1800" b="1" dirty="0">
                <a:solidFill>
                  <a:schemeClr val="lt1"/>
                </a:solidFill>
                <a:latin typeface="Raleway"/>
                <a:sym typeface="Raleway"/>
              </a:rPr>
              <a:t>C </a:t>
            </a:r>
            <a:r>
              <a:rPr lang="es-ES" sz="1800" dirty="0">
                <a:solidFill>
                  <a:schemeClr val="lt1"/>
                </a:solidFill>
                <a:latin typeface="Raleway"/>
                <a:sym typeface="Raleway"/>
              </a:rPr>
              <a:t>- Es solo una constante que se resta de la media o la media ponderada calculada.</a:t>
            </a: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413766353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pic>
        <p:nvPicPr>
          <p:cNvPr id="261" name="Google Shape;261;g1ff21fb9e81_0_156"/>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62" name="Google Shape;262;g1ff21fb9e81_0_156"/>
          <p:cNvSpPr txBox="1"/>
          <p:nvPr/>
        </p:nvSpPr>
        <p:spPr>
          <a:xfrm>
            <a:off x="1475775" y="581000"/>
            <a:ext cx="463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CV.ADAPTIVE_THRESH_MEAN_C:</a:t>
            </a:r>
            <a:endParaRPr sz="2000" dirty="0">
              <a:solidFill>
                <a:schemeClr val="lt1"/>
              </a:solidFill>
              <a:latin typeface="Raleway Black"/>
              <a:ea typeface="Raleway Black"/>
              <a:cs typeface="Raleway Black"/>
              <a:sym typeface="Raleway Black"/>
            </a:endParaRPr>
          </a:p>
        </p:txBody>
      </p:sp>
      <p:sp>
        <p:nvSpPr>
          <p:cNvPr id="264" name="Google Shape;264;g1ff21fb9e81_0_156"/>
          <p:cNvSpPr txBox="1"/>
          <p:nvPr/>
        </p:nvSpPr>
        <p:spPr>
          <a:xfrm>
            <a:off x="342225" y="1434224"/>
            <a:ext cx="4921800" cy="1855513"/>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cv2.ADAPTIVE_THRESH_MEAN_C</a:t>
            </a:r>
            <a:r>
              <a:rPr lang="es-PE" sz="1800" dirty="0">
                <a:solidFill>
                  <a:schemeClr val="lt1"/>
                </a:solidFill>
                <a:latin typeface="Raleway Medium"/>
              </a:rPr>
              <a:t>: el valor umbral es la media del área del vecindario.</a:t>
            </a:r>
          </a:p>
          <a:p>
            <a:pPr algn="just"/>
            <a:r>
              <a:rPr lang="es-PE" sz="1800" dirty="0">
                <a:solidFill>
                  <a:schemeClr val="lt1"/>
                </a:solidFill>
                <a:highlight>
                  <a:srgbClr val="0197AF"/>
                </a:highlight>
                <a:latin typeface="Raleway Medium"/>
              </a:rPr>
              <a:t>Tamaño del bloque </a:t>
            </a:r>
            <a:r>
              <a:rPr lang="es-PE" sz="1800" dirty="0">
                <a:solidFill>
                  <a:schemeClr val="lt1"/>
                </a:solidFill>
                <a:latin typeface="Raleway Medium"/>
              </a:rPr>
              <a:t>: decide el tamaño del área del vecindario.</a:t>
            </a:r>
          </a:p>
          <a:p>
            <a:pPr algn="just"/>
            <a:r>
              <a:rPr lang="es-PE" sz="1800" dirty="0">
                <a:solidFill>
                  <a:schemeClr val="lt1"/>
                </a:solidFill>
                <a:highlight>
                  <a:srgbClr val="0197AF"/>
                </a:highlight>
                <a:latin typeface="Raleway Medium"/>
              </a:rPr>
              <a:t>C - </a:t>
            </a:r>
            <a:r>
              <a:rPr lang="es-PE" sz="1800" dirty="0">
                <a:solidFill>
                  <a:schemeClr val="lt1"/>
                </a:solidFill>
                <a:latin typeface="Raleway Medium"/>
              </a:rPr>
              <a:t>Es solo una constante que se resta de la media o la media ponderada calculada.</a:t>
            </a:r>
          </a:p>
          <a:p>
            <a:pPr marL="0" lvl="0" indent="0" algn="l" rtl="0">
              <a:lnSpc>
                <a:spcPct val="115000"/>
              </a:lnSpc>
              <a:spcBef>
                <a:spcPts val="0"/>
              </a:spcBef>
              <a:spcAft>
                <a:spcPts val="0"/>
              </a:spcAft>
              <a:buNone/>
            </a:pPr>
            <a:endParaRPr sz="1800" dirty="0">
              <a:solidFill>
                <a:schemeClr val="lt1"/>
              </a:solidFill>
              <a:latin typeface="Raleway Medium"/>
              <a:ea typeface="Raleway Medium"/>
              <a:cs typeface="Raleway Medium"/>
              <a:sym typeface="Raleway Medium"/>
            </a:endParaRPr>
          </a:p>
          <a:p>
            <a:pPr marL="0" lvl="0" indent="0" algn="l" rtl="0">
              <a:lnSpc>
                <a:spcPct val="115000"/>
              </a:lnSpc>
              <a:spcBef>
                <a:spcPts val="0"/>
              </a:spcBef>
              <a:spcAft>
                <a:spcPts val="0"/>
              </a:spcAft>
              <a:buNone/>
            </a:pPr>
            <a:endParaRPr sz="1800" dirty="0">
              <a:solidFill>
                <a:srgbClr val="0197AF"/>
              </a:solidFill>
              <a:highlight>
                <a:schemeClr val="lt1"/>
              </a:highlight>
              <a:latin typeface="Raleway Medium"/>
              <a:ea typeface="Raleway Medium"/>
              <a:cs typeface="Raleway Medium"/>
              <a:sym typeface="Raleway Medium"/>
            </a:endParaRP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sp>
        <p:nvSpPr>
          <p:cNvPr id="266" name="Google Shape;266;g1ff21fb9e81_0_156"/>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Imagen 2">
            <a:extLst>
              <a:ext uri="{FF2B5EF4-FFF2-40B4-BE49-F238E27FC236}">
                <a16:creationId xmlns:a16="http://schemas.microsoft.com/office/drawing/2014/main" id="{6359F491-2E19-40BD-9A3C-DBE6483F3F76}"/>
              </a:ext>
            </a:extLst>
          </p:cNvPr>
          <p:cNvPicPr>
            <a:picLocks noChangeAspect="1"/>
          </p:cNvPicPr>
          <p:nvPr/>
        </p:nvPicPr>
        <p:blipFill>
          <a:blip r:embed="rId5"/>
          <a:stretch>
            <a:fillRect/>
          </a:stretch>
        </p:blipFill>
        <p:spPr>
          <a:xfrm>
            <a:off x="7903779" y="1416974"/>
            <a:ext cx="2858814" cy="4739756"/>
          </a:xfrm>
          <a:prstGeom prst="rect">
            <a:avLst/>
          </a:prstGeom>
        </p:spPr>
      </p:pic>
      <p:pic>
        <p:nvPicPr>
          <p:cNvPr id="5" name="Imagen 4">
            <a:extLst>
              <a:ext uri="{FF2B5EF4-FFF2-40B4-BE49-F238E27FC236}">
                <a16:creationId xmlns:a16="http://schemas.microsoft.com/office/drawing/2014/main" id="{0245BA44-7877-4706-9731-E9BDD67A0352}"/>
              </a:ext>
            </a:extLst>
          </p:cNvPr>
          <p:cNvPicPr>
            <a:picLocks noChangeAspect="1"/>
          </p:cNvPicPr>
          <p:nvPr/>
        </p:nvPicPr>
        <p:blipFill>
          <a:blip r:embed="rId6"/>
          <a:stretch>
            <a:fillRect/>
          </a:stretch>
        </p:blipFill>
        <p:spPr>
          <a:xfrm>
            <a:off x="342225" y="3568264"/>
            <a:ext cx="6346760" cy="2745461"/>
          </a:xfrm>
          <a:prstGeom prst="rect">
            <a:avLst/>
          </a:prstGeom>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pic>
        <p:nvPicPr>
          <p:cNvPr id="273" name="Google Shape;273;g1ff21fb9e81_0_171"/>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74" name="Google Shape;274;g1ff21fb9e81_0_171"/>
          <p:cNvSpPr txBox="1"/>
          <p:nvPr/>
        </p:nvSpPr>
        <p:spPr>
          <a:xfrm>
            <a:off x="1475775" y="581000"/>
            <a:ext cx="476737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err="1">
                <a:solidFill>
                  <a:schemeClr val="lt1"/>
                </a:solidFill>
                <a:latin typeface="Raleway Black"/>
                <a:ea typeface="Raleway Black"/>
                <a:cs typeface="Raleway Black"/>
                <a:sym typeface="Raleway Black"/>
              </a:rPr>
              <a:t>cv.ADAPTIVE_THRESH_GAUSSIAN_C</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77" name="Google Shape;277;g1ff21fb9e81_0_171"/>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264;g1ff21fb9e81_0_156">
            <a:extLst>
              <a:ext uri="{FF2B5EF4-FFF2-40B4-BE49-F238E27FC236}">
                <a16:creationId xmlns:a16="http://schemas.microsoft.com/office/drawing/2014/main" id="{A9D71581-86BB-4636-88B8-01E345D8D51E}"/>
              </a:ext>
            </a:extLst>
          </p:cNvPr>
          <p:cNvSpPr txBox="1"/>
          <p:nvPr/>
        </p:nvSpPr>
        <p:spPr>
          <a:xfrm>
            <a:off x="544275" y="1292594"/>
            <a:ext cx="4921800" cy="2470109"/>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cv2.ADAPTIVE_THRESH_GAUSSIAN_C</a:t>
            </a:r>
            <a:r>
              <a:rPr lang="es-PE" sz="1800" dirty="0">
                <a:solidFill>
                  <a:schemeClr val="lt1"/>
                </a:solidFill>
                <a:latin typeface="Raleway Medium"/>
              </a:rPr>
              <a:t>: el valor umbral es la suma ponderada de los valores del vecindario donde los pesos son una ventana gaussiana.</a:t>
            </a:r>
          </a:p>
          <a:p>
            <a:pPr algn="just"/>
            <a:r>
              <a:rPr lang="es-PE" sz="1800" dirty="0">
                <a:solidFill>
                  <a:schemeClr val="lt1"/>
                </a:solidFill>
                <a:highlight>
                  <a:srgbClr val="0197AF"/>
                </a:highlight>
                <a:latin typeface="Raleway Medium"/>
              </a:rPr>
              <a:t>Tamaño del bloque : </a:t>
            </a:r>
            <a:r>
              <a:rPr lang="es-PE" sz="1800" dirty="0">
                <a:solidFill>
                  <a:schemeClr val="lt1"/>
                </a:solidFill>
                <a:latin typeface="Raleway Medium"/>
              </a:rPr>
              <a:t>decide el tamaño del área del vecindario.</a:t>
            </a:r>
          </a:p>
          <a:p>
            <a:pPr algn="just"/>
            <a:r>
              <a:rPr lang="es-PE" sz="1800" dirty="0">
                <a:solidFill>
                  <a:schemeClr val="lt1"/>
                </a:solidFill>
                <a:highlight>
                  <a:srgbClr val="0197AF"/>
                </a:highlight>
                <a:latin typeface="Raleway Medium"/>
              </a:rPr>
              <a:t>C - </a:t>
            </a:r>
            <a:r>
              <a:rPr lang="es-PE" sz="1800" dirty="0">
                <a:solidFill>
                  <a:schemeClr val="lt1"/>
                </a:solidFill>
                <a:latin typeface="Raleway Medium"/>
              </a:rPr>
              <a:t>Es solo una constante que se resta de la media o la media ponderada calculada.</a:t>
            </a: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pic>
        <p:nvPicPr>
          <p:cNvPr id="3" name="Imagen 2">
            <a:extLst>
              <a:ext uri="{FF2B5EF4-FFF2-40B4-BE49-F238E27FC236}">
                <a16:creationId xmlns:a16="http://schemas.microsoft.com/office/drawing/2014/main" id="{55DC4A36-7361-4D25-810C-E1A5109A0E91}"/>
              </a:ext>
            </a:extLst>
          </p:cNvPr>
          <p:cNvPicPr>
            <a:picLocks noChangeAspect="1"/>
          </p:cNvPicPr>
          <p:nvPr/>
        </p:nvPicPr>
        <p:blipFill>
          <a:blip r:embed="rId5"/>
          <a:stretch>
            <a:fillRect/>
          </a:stretch>
        </p:blipFill>
        <p:spPr>
          <a:xfrm>
            <a:off x="7794916" y="1564384"/>
            <a:ext cx="3114465" cy="4962540"/>
          </a:xfrm>
          <a:prstGeom prst="rect">
            <a:avLst/>
          </a:prstGeom>
        </p:spPr>
      </p:pic>
      <p:pic>
        <p:nvPicPr>
          <p:cNvPr id="5" name="Imagen 4">
            <a:extLst>
              <a:ext uri="{FF2B5EF4-FFF2-40B4-BE49-F238E27FC236}">
                <a16:creationId xmlns:a16="http://schemas.microsoft.com/office/drawing/2014/main" id="{A6F28CC3-7713-45B5-8619-7CB4711DE676}"/>
              </a:ext>
            </a:extLst>
          </p:cNvPr>
          <p:cNvPicPr>
            <a:picLocks noChangeAspect="1"/>
          </p:cNvPicPr>
          <p:nvPr/>
        </p:nvPicPr>
        <p:blipFill>
          <a:blip r:embed="rId6"/>
          <a:stretch>
            <a:fillRect/>
          </a:stretch>
        </p:blipFill>
        <p:spPr>
          <a:xfrm>
            <a:off x="714380" y="3634638"/>
            <a:ext cx="4751695" cy="1884191"/>
          </a:xfrm>
          <a:prstGeom prst="rect">
            <a:avLst/>
          </a:prstGeom>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pic>
        <p:nvPicPr>
          <p:cNvPr id="283" name="Google Shape;283;g1ff21fb9e81_0_185"/>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84" name="Google Shape;284;g1ff21fb9e81_0_185"/>
          <p:cNvSpPr txBox="1"/>
          <p:nvPr/>
        </p:nvSpPr>
        <p:spPr>
          <a:xfrm>
            <a:off x="1320814" y="544275"/>
            <a:ext cx="513713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BINARIZACI</a:t>
            </a:r>
            <a:r>
              <a:rPr lang="es-PE" sz="2000" dirty="0">
                <a:solidFill>
                  <a:schemeClr val="lt1"/>
                </a:solidFill>
                <a:latin typeface="Raleway Black"/>
                <a:ea typeface="Raleway Black"/>
                <a:cs typeface="Raleway Black"/>
                <a:sym typeface="Raleway Black"/>
              </a:rPr>
              <a:t>ÓN POR EL MÉTODO OTSU</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87" name="Google Shape;287;g1ff21fb9e81_0_185"/>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 name="Google Shape;264;g1ff21fb9e81_0_156">
            <a:extLst>
              <a:ext uri="{FF2B5EF4-FFF2-40B4-BE49-F238E27FC236}">
                <a16:creationId xmlns:a16="http://schemas.microsoft.com/office/drawing/2014/main" id="{53A5EF79-0B8D-462C-A739-07AA9AEBFE02}"/>
              </a:ext>
            </a:extLst>
          </p:cNvPr>
          <p:cNvSpPr txBox="1"/>
          <p:nvPr/>
        </p:nvSpPr>
        <p:spPr>
          <a:xfrm>
            <a:off x="342225" y="1434224"/>
            <a:ext cx="4921800" cy="2233886"/>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El método </a:t>
            </a:r>
            <a:r>
              <a:rPr lang="es-PE" sz="1800" dirty="0" err="1">
                <a:solidFill>
                  <a:schemeClr val="lt1"/>
                </a:solidFill>
                <a:highlight>
                  <a:srgbClr val="0197AF"/>
                </a:highlight>
                <a:latin typeface="Raleway Medium"/>
              </a:rPr>
              <a:t>Otsu</a:t>
            </a:r>
            <a:r>
              <a:rPr lang="es-PE" sz="1800" dirty="0">
                <a:solidFill>
                  <a:schemeClr val="lt1"/>
                </a:solidFill>
                <a:highlight>
                  <a:srgbClr val="0197AF"/>
                </a:highlight>
                <a:latin typeface="Raleway Medium"/>
              </a:rPr>
              <a:t> </a:t>
            </a:r>
            <a:r>
              <a:rPr lang="es-PE" sz="1800" dirty="0">
                <a:solidFill>
                  <a:schemeClr val="lt1"/>
                </a:solidFill>
                <a:latin typeface="Raleway Medium"/>
              </a:rPr>
              <a:t>calcula automáticamente un valor umbral a partir del histograma de la imagen para una imagen bimodal (en palabras simples, la imagen bimodal es una imagen cuyo histograma tiene dos picos). Para las imágenes que no son bimodales, la </a:t>
            </a:r>
            <a:r>
              <a:rPr lang="es-PE" sz="1800" dirty="0" err="1">
                <a:solidFill>
                  <a:schemeClr val="lt1"/>
                </a:solidFill>
                <a:latin typeface="Raleway Medium"/>
              </a:rPr>
              <a:t>binarización</a:t>
            </a:r>
            <a:r>
              <a:rPr lang="es-PE" sz="1800" dirty="0">
                <a:solidFill>
                  <a:schemeClr val="lt1"/>
                </a:solidFill>
                <a:latin typeface="Raleway Medium"/>
              </a:rPr>
              <a:t> no será precisa.</a:t>
            </a:r>
          </a:p>
          <a:p>
            <a:pPr algn="just"/>
            <a:endParaRPr lang="es-PE" sz="1800" dirty="0">
              <a:solidFill>
                <a:schemeClr val="lt1"/>
              </a:solidFill>
              <a:latin typeface="Raleway Medium"/>
            </a:endParaRPr>
          </a:p>
          <a:p>
            <a:pPr marL="0" lvl="0" indent="0" algn="l" rtl="0">
              <a:lnSpc>
                <a:spcPct val="115000"/>
              </a:lnSpc>
              <a:spcBef>
                <a:spcPts val="0"/>
              </a:spcBef>
              <a:spcAft>
                <a:spcPts val="0"/>
              </a:spcAft>
              <a:buNone/>
            </a:pPr>
            <a:endParaRPr sz="1800" dirty="0">
              <a:solidFill>
                <a:schemeClr val="lt1"/>
              </a:solidFill>
              <a:latin typeface="Raleway Medium"/>
              <a:ea typeface="Raleway Medium"/>
              <a:cs typeface="Raleway Medium"/>
              <a:sym typeface="Raleway Medium"/>
            </a:endParaRPr>
          </a:p>
          <a:p>
            <a:pPr marL="0" lvl="0" indent="0" algn="l" rtl="0">
              <a:lnSpc>
                <a:spcPct val="115000"/>
              </a:lnSpc>
              <a:spcBef>
                <a:spcPts val="0"/>
              </a:spcBef>
              <a:spcAft>
                <a:spcPts val="0"/>
              </a:spcAft>
              <a:buNone/>
            </a:pPr>
            <a:endParaRPr sz="1800" dirty="0">
              <a:solidFill>
                <a:srgbClr val="0197AF"/>
              </a:solidFill>
              <a:highlight>
                <a:schemeClr val="lt1"/>
              </a:highlight>
              <a:latin typeface="Raleway Medium"/>
              <a:ea typeface="Raleway Medium"/>
              <a:cs typeface="Raleway Medium"/>
              <a:sym typeface="Raleway Medium"/>
            </a:endParaRP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pic>
        <p:nvPicPr>
          <p:cNvPr id="3" name="Imagen 2">
            <a:extLst>
              <a:ext uri="{FF2B5EF4-FFF2-40B4-BE49-F238E27FC236}">
                <a16:creationId xmlns:a16="http://schemas.microsoft.com/office/drawing/2014/main" id="{AC4C2DEF-7780-4B77-8E2A-896C029E3479}"/>
              </a:ext>
            </a:extLst>
          </p:cNvPr>
          <p:cNvPicPr>
            <a:picLocks noChangeAspect="1"/>
          </p:cNvPicPr>
          <p:nvPr/>
        </p:nvPicPr>
        <p:blipFill>
          <a:blip r:embed="rId5"/>
          <a:stretch>
            <a:fillRect/>
          </a:stretch>
        </p:blipFill>
        <p:spPr>
          <a:xfrm>
            <a:off x="8200787" y="1036687"/>
            <a:ext cx="2288537" cy="5386369"/>
          </a:xfrm>
          <a:prstGeom prst="rect">
            <a:avLst/>
          </a:prstGeom>
        </p:spPr>
      </p:pic>
      <p:pic>
        <p:nvPicPr>
          <p:cNvPr id="5" name="Imagen 4">
            <a:extLst>
              <a:ext uri="{FF2B5EF4-FFF2-40B4-BE49-F238E27FC236}">
                <a16:creationId xmlns:a16="http://schemas.microsoft.com/office/drawing/2014/main" id="{02CA8955-E131-41A2-ABCE-3DAF3D22B918}"/>
              </a:ext>
            </a:extLst>
          </p:cNvPr>
          <p:cNvPicPr>
            <a:picLocks noChangeAspect="1"/>
          </p:cNvPicPr>
          <p:nvPr/>
        </p:nvPicPr>
        <p:blipFill>
          <a:blip r:embed="rId6"/>
          <a:stretch>
            <a:fillRect/>
          </a:stretch>
        </p:blipFill>
        <p:spPr>
          <a:xfrm>
            <a:off x="226265" y="3668110"/>
            <a:ext cx="7348947" cy="2856947"/>
          </a:xfrm>
          <a:prstGeom prst="rect">
            <a:avLst/>
          </a:prstGeom>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ff21fb9e81_0_216"/>
          <p:cNvPicPr preferRelativeResize="0"/>
          <p:nvPr/>
        </p:nvPicPr>
        <p:blipFill>
          <a:blip r:embed="rId3">
            <a:alphaModFix/>
          </a:blip>
          <a:stretch>
            <a:fillRect/>
          </a:stretch>
        </p:blipFill>
        <p:spPr>
          <a:xfrm>
            <a:off x="0" y="0"/>
            <a:ext cx="12192000" cy="6858006"/>
          </a:xfrm>
          <a:prstGeom prst="rect">
            <a:avLst/>
          </a:prstGeom>
          <a:noFill/>
          <a:ln>
            <a:noFill/>
          </a:ln>
        </p:spPr>
      </p:pic>
      <p:sp>
        <p:nvSpPr>
          <p:cNvPr id="303" name="Google Shape;303;g1ff21fb9e81_0_216"/>
          <p:cNvSpPr txBox="1"/>
          <p:nvPr/>
        </p:nvSpPr>
        <p:spPr>
          <a:xfrm>
            <a:off x="6524000" y="4445425"/>
            <a:ext cx="4443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a:solidFill>
                  <a:schemeClr val="lt1"/>
                </a:solidFill>
                <a:latin typeface="Raleway Black"/>
                <a:ea typeface="Raleway Black"/>
                <a:cs typeface="Raleway Black"/>
                <a:sym typeface="Raleway Black"/>
              </a:rPr>
              <a:t>VISIÓN ARTIFICIAL</a:t>
            </a:r>
            <a:endParaRPr sz="5500">
              <a:solidFill>
                <a:schemeClr val="lt1"/>
              </a:solidFill>
              <a:latin typeface="Raleway Black"/>
              <a:ea typeface="Raleway Black"/>
              <a:cs typeface="Raleway Black"/>
              <a:sym typeface="Raleway Black"/>
            </a:endParaRPr>
          </a:p>
        </p:txBody>
      </p:sp>
      <p:pic>
        <p:nvPicPr>
          <p:cNvPr id="304" name="Google Shape;304;g1ff21fb9e81_0_216"/>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sp>
        <p:nvSpPr>
          <p:cNvPr id="454" name="Google Shape;454;g1ff21fb9e81_0_436"/>
          <p:cNvSpPr txBox="1"/>
          <p:nvPr/>
        </p:nvSpPr>
        <p:spPr>
          <a:xfrm>
            <a:off x="1179150" y="2369050"/>
            <a:ext cx="357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6000">
                <a:solidFill>
                  <a:schemeClr val="lt1"/>
                </a:solidFill>
                <a:latin typeface="Raleway Black"/>
                <a:ea typeface="Raleway Black"/>
                <a:cs typeface="Raleway Black"/>
                <a:sym typeface="Raleway Black"/>
              </a:rPr>
              <a:t>GRACIAS</a:t>
            </a:r>
            <a:endParaRPr sz="6000">
              <a:solidFill>
                <a:schemeClr val="lt1"/>
              </a:solidFill>
              <a:latin typeface="Raleway Black"/>
              <a:ea typeface="Raleway Black"/>
              <a:cs typeface="Raleway Black"/>
              <a:sym typeface="Raleway Black"/>
            </a:endParaRPr>
          </a:p>
        </p:txBody>
      </p:sp>
      <p:pic>
        <p:nvPicPr>
          <p:cNvPr id="455" name="Google Shape;455;g1ff21fb9e81_0_436"/>
          <p:cNvPicPr preferRelativeResize="0"/>
          <p:nvPr/>
        </p:nvPicPr>
        <p:blipFill rotWithShape="1">
          <a:blip r:embed="rId4">
            <a:alphaModFix/>
          </a:blip>
          <a:srcRect l="5655" t="37960" r="5558" b="38196"/>
          <a:stretch/>
        </p:blipFill>
        <p:spPr>
          <a:xfrm>
            <a:off x="7042075" y="2240226"/>
            <a:ext cx="3261274" cy="875824"/>
          </a:xfrm>
          <a:prstGeom prst="rect">
            <a:avLst/>
          </a:prstGeom>
          <a:noFill/>
          <a:ln>
            <a:noFill/>
          </a:ln>
        </p:spPr>
      </p:pic>
      <p:grpSp>
        <p:nvGrpSpPr>
          <p:cNvPr id="456" name="Google Shape;456;g1ff21fb9e81_0_436"/>
          <p:cNvGrpSpPr/>
          <p:nvPr/>
        </p:nvGrpSpPr>
        <p:grpSpPr>
          <a:xfrm>
            <a:off x="3898044" y="4482801"/>
            <a:ext cx="4395900" cy="1936909"/>
            <a:chOff x="3898044" y="4482801"/>
            <a:chExt cx="4395900" cy="1936909"/>
          </a:xfrm>
        </p:grpSpPr>
        <p:sp>
          <p:nvSpPr>
            <p:cNvPr id="457" name="Google Shape;457;g1ff21fb9e81_0_436"/>
            <p:cNvSpPr txBox="1"/>
            <p:nvPr/>
          </p:nvSpPr>
          <p:spPr>
            <a:xfrm>
              <a:off x="3898044" y="6019510"/>
              <a:ext cx="4395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2000" b="0" i="0" u="none" strike="noStrike" cap="none">
                  <a:solidFill>
                    <a:srgbClr val="FFFFFF"/>
                  </a:solidFill>
                  <a:highlight>
                    <a:srgbClr val="0197AF"/>
                  </a:highlight>
                  <a:latin typeface="Raleway"/>
                  <a:ea typeface="Raleway"/>
                  <a:cs typeface="Raleway"/>
                  <a:sym typeface="Raleway"/>
                </a:rPr>
                <a:t>Docente: Lloreda Florez Ovidio Luis</a:t>
              </a:r>
              <a:endParaRPr sz="1400" b="0" i="0" u="none" strike="noStrike" cap="none">
                <a:solidFill>
                  <a:srgbClr val="000000"/>
                </a:solidFill>
                <a:highlight>
                  <a:srgbClr val="0197AF"/>
                </a:highlight>
                <a:latin typeface="Arial"/>
                <a:ea typeface="Arial"/>
                <a:cs typeface="Arial"/>
                <a:sym typeface="Arial"/>
              </a:endParaRPr>
            </a:p>
          </p:txBody>
        </p:sp>
        <p:pic>
          <p:nvPicPr>
            <p:cNvPr id="458" name="Google Shape;458;g1ff21fb9e81_0_436"/>
            <p:cNvPicPr preferRelativeResize="0"/>
            <p:nvPr/>
          </p:nvPicPr>
          <p:blipFill>
            <a:blip r:embed="rId5">
              <a:alphaModFix/>
            </a:blip>
            <a:stretch>
              <a:fillRect/>
            </a:stretch>
          </p:blipFill>
          <p:spPr>
            <a:xfrm>
              <a:off x="5181961" y="4482801"/>
              <a:ext cx="1828078" cy="182805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g1ff21fb9e81_0_0"/>
          <p:cNvPicPr preferRelativeResize="0"/>
          <p:nvPr/>
        </p:nvPicPr>
        <p:blipFill rotWithShape="1">
          <a:blip r:embed="rId3">
            <a:alphaModFix/>
          </a:blip>
          <a:srcRect t="30623" b="40086"/>
          <a:stretch/>
        </p:blipFill>
        <p:spPr>
          <a:xfrm>
            <a:off x="0" y="-59712"/>
            <a:ext cx="12197092" cy="2382254"/>
          </a:xfrm>
          <a:prstGeom prst="rect">
            <a:avLst/>
          </a:prstGeom>
          <a:noFill/>
          <a:ln>
            <a:noFill/>
          </a:ln>
        </p:spPr>
      </p:pic>
      <p:sp>
        <p:nvSpPr>
          <p:cNvPr id="96" name="Google Shape;96;g1ff21fb9e81_0_0"/>
          <p:cNvSpPr/>
          <p:nvPr/>
        </p:nvSpPr>
        <p:spPr>
          <a:xfrm>
            <a:off x="228286" y="2644231"/>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 name="Google Shape;97;g1ff21fb9e81_0_0"/>
          <p:cNvSpPr txBox="1"/>
          <p:nvPr/>
        </p:nvSpPr>
        <p:spPr>
          <a:xfrm>
            <a:off x="758404" y="2771590"/>
            <a:ext cx="3158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Aprender a rotar una imagen.</a:t>
            </a:r>
            <a:endParaRPr dirty="0">
              <a:latin typeface="Raleway Medium"/>
              <a:ea typeface="Raleway Medium"/>
              <a:cs typeface="Raleway Medium"/>
              <a:sym typeface="Raleway Medium"/>
            </a:endParaRPr>
          </a:p>
        </p:txBody>
      </p:sp>
      <p:sp>
        <p:nvSpPr>
          <p:cNvPr id="98" name="Google Shape;98;g1ff21fb9e81_0_0"/>
          <p:cNvSpPr/>
          <p:nvPr/>
        </p:nvSpPr>
        <p:spPr>
          <a:xfrm>
            <a:off x="148124" y="2574394"/>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9" name="Google Shape;99;g1ff21fb9e81_0_0"/>
          <p:cNvSpPr txBox="1"/>
          <p:nvPr/>
        </p:nvSpPr>
        <p:spPr>
          <a:xfrm>
            <a:off x="251075" y="2585850"/>
            <a:ext cx="472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1.</a:t>
            </a:r>
            <a:endParaRPr sz="3000"/>
          </a:p>
        </p:txBody>
      </p:sp>
      <p:sp>
        <p:nvSpPr>
          <p:cNvPr id="100" name="Google Shape;100;g1ff21fb9e81_0_0"/>
          <p:cNvSpPr/>
          <p:nvPr/>
        </p:nvSpPr>
        <p:spPr>
          <a:xfrm>
            <a:off x="237183" y="3625250"/>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1" name="Google Shape;101;g1ff21fb9e81_0_0"/>
          <p:cNvSpPr/>
          <p:nvPr/>
        </p:nvSpPr>
        <p:spPr>
          <a:xfrm>
            <a:off x="157021" y="3555413"/>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 name="Google Shape;102;g1ff21fb9e81_0_0"/>
          <p:cNvSpPr txBox="1"/>
          <p:nvPr/>
        </p:nvSpPr>
        <p:spPr>
          <a:xfrm>
            <a:off x="248575" y="3480025"/>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2.</a:t>
            </a:r>
            <a:endParaRPr sz="3000"/>
          </a:p>
        </p:txBody>
      </p:sp>
      <p:sp>
        <p:nvSpPr>
          <p:cNvPr id="103" name="Google Shape;103;g1ff21fb9e81_0_0"/>
          <p:cNvSpPr txBox="1"/>
          <p:nvPr/>
        </p:nvSpPr>
        <p:spPr>
          <a:xfrm>
            <a:off x="830874" y="3628400"/>
            <a:ext cx="3033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Aprender a segmentar una imagen </a:t>
            </a:r>
            <a:endParaRPr dirty="0">
              <a:latin typeface="Raleway Medium"/>
              <a:ea typeface="Raleway Medium"/>
              <a:cs typeface="Raleway Medium"/>
              <a:sym typeface="Raleway Medium"/>
            </a:endParaRPr>
          </a:p>
        </p:txBody>
      </p:sp>
      <p:sp>
        <p:nvSpPr>
          <p:cNvPr id="104" name="Google Shape;104;g1ff21fb9e81_0_0"/>
          <p:cNvSpPr/>
          <p:nvPr/>
        </p:nvSpPr>
        <p:spPr>
          <a:xfrm>
            <a:off x="268358" y="4540775"/>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 name="Google Shape;105;g1ff21fb9e81_0_0"/>
          <p:cNvSpPr/>
          <p:nvPr/>
        </p:nvSpPr>
        <p:spPr>
          <a:xfrm>
            <a:off x="188196" y="4470938"/>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 name="Google Shape;106;g1ff21fb9e81_0_0"/>
          <p:cNvSpPr txBox="1"/>
          <p:nvPr/>
        </p:nvSpPr>
        <p:spPr>
          <a:xfrm>
            <a:off x="279750" y="4395550"/>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3.</a:t>
            </a:r>
            <a:endParaRPr sz="3000"/>
          </a:p>
        </p:txBody>
      </p:sp>
      <p:sp>
        <p:nvSpPr>
          <p:cNvPr id="107" name="Google Shape;107;g1ff21fb9e81_0_0"/>
          <p:cNvSpPr txBox="1"/>
          <p:nvPr/>
        </p:nvSpPr>
        <p:spPr>
          <a:xfrm>
            <a:off x="754599" y="4530075"/>
            <a:ext cx="3033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Conocer los diversos tipos de </a:t>
            </a:r>
            <a:r>
              <a:rPr lang="es-CO" dirty="0" err="1">
                <a:solidFill>
                  <a:schemeClr val="lt1"/>
                </a:solidFill>
                <a:latin typeface="Raleway Medium"/>
                <a:ea typeface="Raleway Medium"/>
                <a:cs typeface="Raleway Medium"/>
                <a:sym typeface="Raleway Medium"/>
              </a:rPr>
              <a:t>umbralización</a:t>
            </a:r>
            <a:r>
              <a:rPr lang="es-CO" dirty="0">
                <a:solidFill>
                  <a:schemeClr val="lt1"/>
                </a:solidFill>
                <a:latin typeface="Raleway Medium"/>
                <a:ea typeface="Raleway Medium"/>
                <a:cs typeface="Raleway Medium"/>
                <a:sym typeface="Raleway Medium"/>
              </a:rPr>
              <a:t>.</a:t>
            </a:r>
            <a:endParaRPr dirty="0">
              <a:latin typeface="Raleway Medium"/>
              <a:ea typeface="Raleway Medium"/>
              <a:cs typeface="Raleway Medium"/>
              <a:sym typeface="Raleway Medium"/>
            </a:endParaRPr>
          </a:p>
        </p:txBody>
      </p:sp>
      <p:sp>
        <p:nvSpPr>
          <p:cNvPr id="108" name="Google Shape;108;g1ff21fb9e81_0_0"/>
          <p:cNvSpPr/>
          <p:nvPr/>
        </p:nvSpPr>
        <p:spPr>
          <a:xfrm>
            <a:off x="268358" y="5559375"/>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9" name="Google Shape;109;g1ff21fb9e81_0_0"/>
          <p:cNvSpPr/>
          <p:nvPr/>
        </p:nvSpPr>
        <p:spPr>
          <a:xfrm>
            <a:off x="188196" y="5489538"/>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 name="Google Shape;110;g1ff21fb9e81_0_0"/>
          <p:cNvSpPr txBox="1"/>
          <p:nvPr/>
        </p:nvSpPr>
        <p:spPr>
          <a:xfrm>
            <a:off x="279750" y="5414150"/>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4.</a:t>
            </a:r>
            <a:endParaRPr sz="3000"/>
          </a:p>
        </p:txBody>
      </p:sp>
      <p:sp>
        <p:nvSpPr>
          <p:cNvPr id="111" name="Google Shape;111;g1ff21fb9e81_0_0"/>
          <p:cNvSpPr/>
          <p:nvPr/>
        </p:nvSpPr>
        <p:spPr>
          <a:xfrm>
            <a:off x="4267164" y="2501788"/>
            <a:ext cx="3626700" cy="830237"/>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112" name="Google Shape;112;g1ff21fb9e81_0_0"/>
          <p:cNvSpPr/>
          <p:nvPr/>
        </p:nvSpPr>
        <p:spPr>
          <a:xfrm>
            <a:off x="4205046" y="2577175"/>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 name="Google Shape;113;g1ff21fb9e81_0_0"/>
          <p:cNvSpPr txBox="1"/>
          <p:nvPr/>
        </p:nvSpPr>
        <p:spPr>
          <a:xfrm>
            <a:off x="4296600" y="2501788"/>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5.</a:t>
            </a:r>
            <a:endParaRPr sz="3000"/>
          </a:p>
        </p:txBody>
      </p:sp>
      <p:sp>
        <p:nvSpPr>
          <p:cNvPr id="132" name="Google Shape;132;g1ff21fb9e81_0_0"/>
          <p:cNvSpPr txBox="1"/>
          <p:nvPr/>
        </p:nvSpPr>
        <p:spPr>
          <a:xfrm>
            <a:off x="788876" y="5607825"/>
            <a:ext cx="3033000" cy="55395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a:solidFill>
                  <a:schemeClr val="lt1"/>
                </a:solidFill>
                <a:latin typeface="Raleway Medium"/>
                <a:ea typeface="Raleway Medium"/>
                <a:cs typeface="Raleway Medium"/>
                <a:sym typeface="Raleway Medium"/>
              </a:rPr>
              <a:t>Aprender los diferentes tipos de </a:t>
            </a:r>
            <a:r>
              <a:rPr lang="es-CO" sz="1500" dirty="0" err="1">
                <a:solidFill>
                  <a:schemeClr val="lt1"/>
                </a:solidFill>
                <a:latin typeface="Raleway Medium"/>
                <a:ea typeface="Raleway Medium"/>
                <a:cs typeface="Raleway Medium"/>
                <a:sym typeface="Raleway Medium"/>
              </a:rPr>
              <a:t>umbralización</a:t>
            </a:r>
            <a:r>
              <a:rPr lang="es-CO" sz="1500" dirty="0">
                <a:solidFill>
                  <a:schemeClr val="lt1"/>
                </a:solidFill>
                <a:latin typeface="Raleway Medium"/>
                <a:ea typeface="Raleway Medium"/>
                <a:cs typeface="Raleway Medium"/>
                <a:sym typeface="Raleway Medium"/>
              </a:rPr>
              <a:t> adaptiva.</a:t>
            </a:r>
            <a:endParaRPr sz="1500" dirty="0">
              <a:latin typeface="Raleway Medium"/>
              <a:ea typeface="Raleway Medium"/>
              <a:cs typeface="Raleway Medium"/>
              <a:sym typeface="Raleway Medium"/>
            </a:endParaRPr>
          </a:p>
        </p:txBody>
      </p:sp>
      <p:sp>
        <p:nvSpPr>
          <p:cNvPr id="133" name="Google Shape;133;g1ff21fb9e81_0_0"/>
          <p:cNvSpPr txBox="1"/>
          <p:nvPr/>
        </p:nvSpPr>
        <p:spPr>
          <a:xfrm>
            <a:off x="4808971" y="2502958"/>
            <a:ext cx="2950500" cy="7847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err="1">
                <a:solidFill>
                  <a:schemeClr val="lt1"/>
                </a:solidFill>
                <a:latin typeface="Raleway Medium"/>
                <a:ea typeface="Raleway Medium"/>
                <a:cs typeface="Raleway Medium"/>
                <a:sym typeface="Raleway Medium"/>
              </a:rPr>
              <a:t>Apender</a:t>
            </a:r>
            <a:r>
              <a:rPr lang="es-CO" sz="1500" dirty="0">
                <a:solidFill>
                  <a:schemeClr val="lt1"/>
                </a:solidFill>
                <a:latin typeface="Raleway Medium"/>
                <a:ea typeface="Raleway Medium"/>
                <a:cs typeface="Raleway Medium"/>
                <a:sym typeface="Raleway Medium"/>
              </a:rPr>
              <a:t> a realizar una </a:t>
            </a:r>
            <a:r>
              <a:rPr lang="es-CO" sz="1500" dirty="0" err="1">
                <a:solidFill>
                  <a:schemeClr val="lt1"/>
                </a:solidFill>
                <a:latin typeface="Raleway Medium"/>
                <a:ea typeface="Raleway Medium"/>
                <a:cs typeface="Raleway Medium"/>
                <a:sym typeface="Raleway Medium"/>
              </a:rPr>
              <a:t>umbralización</a:t>
            </a:r>
            <a:r>
              <a:rPr lang="es-CO" sz="1500" dirty="0">
                <a:solidFill>
                  <a:schemeClr val="lt1"/>
                </a:solidFill>
                <a:latin typeface="Raleway Medium"/>
                <a:ea typeface="Raleway Medium"/>
                <a:cs typeface="Raleway Medium"/>
                <a:sym typeface="Raleway Medium"/>
              </a:rPr>
              <a:t> automática mediante el método </a:t>
            </a:r>
            <a:r>
              <a:rPr lang="es-CO" sz="1500" dirty="0" err="1">
                <a:solidFill>
                  <a:schemeClr val="lt1"/>
                </a:solidFill>
                <a:latin typeface="Raleway Medium"/>
                <a:ea typeface="Raleway Medium"/>
                <a:cs typeface="Raleway Medium"/>
                <a:sym typeface="Raleway Medium"/>
              </a:rPr>
              <a:t>Otsu</a:t>
            </a:r>
            <a:r>
              <a:rPr lang="es-CO" sz="1500" dirty="0">
                <a:solidFill>
                  <a:schemeClr val="lt1"/>
                </a:solidFill>
                <a:latin typeface="Raleway Medium"/>
                <a:ea typeface="Raleway Medium"/>
                <a:cs typeface="Raleway Medium"/>
                <a:sym typeface="Raleway Medium"/>
              </a:rPr>
              <a:t>.</a:t>
            </a:r>
            <a:endParaRPr sz="1500" dirty="0">
              <a:latin typeface="Raleway Medium"/>
              <a:ea typeface="Raleway Medium"/>
              <a:cs typeface="Raleway Medium"/>
              <a:sym typeface="Raleway Medium"/>
            </a:endParaRPr>
          </a:p>
        </p:txBody>
      </p:sp>
      <p:sp>
        <p:nvSpPr>
          <p:cNvPr id="137" name="Google Shape;137;g1ff21fb9e81_0_0"/>
          <p:cNvSpPr txBox="1"/>
          <p:nvPr/>
        </p:nvSpPr>
        <p:spPr>
          <a:xfrm>
            <a:off x="9015974" y="2634725"/>
            <a:ext cx="2950500" cy="3231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a:solidFill>
                  <a:schemeClr val="lt1"/>
                </a:solidFill>
                <a:latin typeface="Raleway Medium"/>
                <a:ea typeface="Raleway Medium"/>
                <a:cs typeface="Raleway Medium"/>
                <a:sym typeface="Raleway Medium"/>
              </a:rPr>
              <a:t>Aprende a</a:t>
            </a:r>
            <a:endParaRPr sz="1500" dirty="0">
              <a:latin typeface="Raleway Medium"/>
              <a:ea typeface="Raleway Medium"/>
              <a:cs typeface="Raleway Medium"/>
              <a:sym typeface="Raleway Medium"/>
            </a:endParaRPr>
          </a:p>
        </p:txBody>
      </p:sp>
      <p:pic>
        <p:nvPicPr>
          <p:cNvPr id="140" name="Google Shape;140;g1ff21fb9e81_0_0"/>
          <p:cNvPicPr preferRelativeResize="0"/>
          <p:nvPr/>
        </p:nvPicPr>
        <p:blipFill rotWithShape="1">
          <a:blip r:embed="rId4">
            <a:alphaModFix/>
          </a:blip>
          <a:srcRect t="31834" b="30922"/>
          <a:stretch/>
        </p:blipFill>
        <p:spPr>
          <a:xfrm>
            <a:off x="10042100" y="5870750"/>
            <a:ext cx="1810550" cy="674299"/>
          </a:xfrm>
          <a:prstGeom prst="rect">
            <a:avLst/>
          </a:prstGeom>
          <a:noFill/>
          <a:ln>
            <a:noFill/>
          </a:ln>
        </p:spPr>
      </p:pic>
      <p:pic>
        <p:nvPicPr>
          <p:cNvPr id="141" name="Google Shape;141;g1ff21fb9e81_0_0"/>
          <p:cNvPicPr preferRelativeResize="0"/>
          <p:nvPr/>
        </p:nvPicPr>
        <p:blipFill>
          <a:blip r:embed="rId5">
            <a:alphaModFix/>
          </a:blip>
          <a:stretch>
            <a:fillRect/>
          </a:stretch>
        </p:blipFill>
        <p:spPr>
          <a:xfrm>
            <a:off x="8280000" y="-555450"/>
            <a:ext cx="3687501" cy="3477901"/>
          </a:xfrm>
          <a:prstGeom prst="rect">
            <a:avLst/>
          </a:prstGeom>
          <a:noFill/>
          <a:ln>
            <a:noFill/>
          </a:ln>
        </p:spPr>
      </p:pic>
      <p:sp>
        <p:nvSpPr>
          <p:cNvPr id="142" name="Google Shape;142;g1ff21fb9e81_0_0"/>
          <p:cNvSpPr txBox="1"/>
          <p:nvPr/>
        </p:nvSpPr>
        <p:spPr>
          <a:xfrm>
            <a:off x="8035065" y="934310"/>
            <a:ext cx="3228600" cy="708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4000">
                <a:solidFill>
                  <a:srgbClr val="0197AF"/>
                </a:solidFill>
                <a:latin typeface="Raleway Black"/>
                <a:ea typeface="Raleway Black"/>
                <a:cs typeface="Raleway Black"/>
                <a:sym typeface="Raleway Black"/>
              </a:rPr>
              <a:t>AGENDA</a:t>
            </a:r>
            <a:endParaRPr sz="4000">
              <a:solidFill>
                <a:srgbClr val="0197AF"/>
              </a:solidFill>
              <a:latin typeface="Raleway Black"/>
              <a:ea typeface="Raleway Black"/>
              <a:cs typeface="Raleway Black"/>
              <a:sym typeface="Raleway Black"/>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1ff21fb9e81_0_225"/>
          <p:cNvPicPr preferRelativeResize="0"/>
          <p:nvPr/>
        </p:nvPicPr>
        <p:blipFill>
          <a:blip r:embed="rId3">
            <a:alphaModFix/>
          </a:blip>
          <a:stretch>
            <a:fillRect/>
          </a:stretch>
        </p:blipFill>
        <p:spPr>
          <a:xfrm>
            <a:off x="0" y="0"/>
            <a:ext cx="12192000" cy="6858006"/>
          </a:xfrm>
          <a:prstGeom prst="rect">
            <a:avLst/>
          </a:prstGeom>
          <a:noFill/>
          <a:ln>
            <a:noFill/>
          </a:ln>
        </p:spPr>
      </p:pic>
      <p:sp>
        <p:nvSpPr>
          <p:cNvPr id="148" name="Google Shape;148;g1ff21fb9e81_0_225"/>
          <p:cNvSpPr txBox="1"/>
          <p:nvPr/>
        </p:nvSpPr>
        <p:spPr>
          <a:xfrm>
            <a:off x="6687300" y="4812825"/>
            <a:ext cx="44433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dirty="0">
                <a:solidFill>
                  <a:schemeClr val="lt1"/>
                </a:solidFill>
                <a:latin typeface="Raleway Black"/>
                <a:ea typeface="Raleway Black"/>
                <a:cs typeface="Raleway Black"/>
                <a:sym typeface="Raleway Black"/>
              </a:rPr>
              <a:t>ROTACIÓN</a:t>
            </a:r>
            <a:endParaRPr sz="5500" dirty="0">
              <a:solidFill>
                <a:schemeClr val="lt1"/>
              </a:solidFill>
              <a:latin typeface="Raleway Black"/>
              <a:ea typeface="Raleway Black"/>
              <a:cs typeface="Raleway Black"/>
              <a:sym typeface="Raleway Black"/>
            </a:endParaRPr>
          </a:p>
        </p:txBody>
      </p:sp>
      <p:pic>
        <p:nvPicPr>
          <p:cNvPr id="149" name="Google Shape;149;g1ff21fb9e81_0_225"/>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9574" y="226012"/>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pic>
        <p:nvPicPr>
          <p:cNvPr id="156" name="Google Shape;156;p3"/>
          <p:cNvPicPr preferRelativeResize="0"/>
          <p:nvPr/>
        </p:nvPicPr>
        <p:blipFill rotWithShape="1">
          <a:blip r:embed="rId5">
            <a:alphaModFix/>
          </a:blip>
          <a:srcRect/>
          <a:stretch/>
        </p:blipFill>
        <p:spPr>
          <a:xfrm>
            <a:off x="4913748" y="1637418"/>
            <a:ext cx="6875545" cy="5749983"/>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ROTACIÓN DE UNA IMAGEN: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6">
            <a:alphaModFix/>
          </a:blip>
          <a:stretch>
            <a:fillRect/>
          </a:stretch>
        </p:blipFill>
        <p:spPr>
          <a:xfrm>
            <a:off x="435300" y="421487"/>
            <a:ext cx="682409" cy="711275"/>
          </a:xfrm>
          <a:prstGeom prst="rect">
            <a:avLst/>
          </a:prstGeom>
          <a:noFill/>
          <a:ln>
            <a:noFill/>
          </a:ln>
        </p:spPr>
      </p:pic>
      <p:pic>
        <p:nvPicPr>
          <p:cNvPr id="9" name="Imagen 8">
            <a:extLst>
              <a:ext uri="{FF2B5EF4-FFF2-40B4-BE49-F238E27FC236}">
                <a16:creationId xmlns:a16="http://schemas.microsoft.com/office/drawing/2014/main" id="{E18E07DF-8824-4C4D-8EA7-9331C7182C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006" y="2217506"/>
            <a:ext cx="4469504" cy="2875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402707" y="2397979"/>
            <a:ext cx="4634700" cy="1416975"/>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La rotación de una imagen </a:t>
            </a:r>
            <a:r>
              <a:rPr lang="es-PE" sz="1800" dirty="0">
                <a:solidFill>
                  <a:schemeClr val="lt1"/>
                </a:solidFill>
                <a:latin typeface="Raleway"/>
              </a:rPr>
              <a:t>para un ángulo </a:t>
            </a:r>
            <a:r>
              <a:rPr lang="es-PE" sz="1800" dirty="0" err="1">
                <a:solidFill>
                  <a:schemeClr val="lt1"/>
                </a:solidFill>
                <a:latin typeface="Raleway"/>
              </a:rPr>
              <a:t>tetha</a:t>
            </a:r>
            <a:r>
              <a:rPr lang="es-PE" sz="1800" dirty="0">
                <a:solidFill>
                  <a:schemeClr val="lt1"/>
                </a:solidFill>
                <a:latin typeface="Raleway"/>
              </a:rPr>
              <a:t> se logra mediante la matriz de transformación de la forma</a:t>
            </a: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pic>
        <p:nvPicPr>
          <p:cNvPr id="12" name="Picture 4" descr="M = \ begin {bmatrix} cos \ theta &amp; -sin \ theta \\ sin \ theta &amp; cos \ theta \ end {bmatrix}">
            <a:extLst>
              <a:ext uri="{FF2B5EF4-FFF2-40B4-BE49-F238E27FC236}">
                <a16:creationId xmlns:a16="http://schemas.microsoft.com/office/drawing/2014/main" id="{36A5C668-4036-487A-A267-20D468921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910" y="4882970"/>
            <a:ext cx="3006055" cy="861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1ff21fb9e81_0_6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66" name="Google Shape;166;g1ff21fb9e81_0_63"/>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pic>
        <p:nvPicPr>
          <p:cNvPr id="167" name="Google Shape;167;g1ff21fb9e81_0_63"/>
          <p:cNvPicPr preferRelativeResize="0"/>
          <p:nvPr/>
        </p:nvPicPr>
        <p:blipFill rotWithShape="1">
          <a:blip r:embed="rId5">
            <a:alphaModFix/>
          </a:blip>
          <a:srcRect/>
          <a:stretch/>
        </p:blipFill>
        <p:spPr>
          <a:xfrm>
            <a:off x="4913748" y="1637418"/>
            <a:ext cx="6875545" cy="5749983"/>
          </a:xfrm>
          <a:prstGeom prst="rect">
            <a:avLst/>
          </a:prstGeom>
          <a:noFill/>
          <a:ln>
            <a:noFill/>
          </a:ln>
        </p:spPr>
      </p:pic>
      <p:sp>
        <p:nvSpPr>
          <p:cNvPr id="168" name="Google Shape;168;g1ff21fb9e81_0_63"/>
          <p:cNvSpPr txBox="1"/>
          <p:nvPr/>
        </p:nvSpPr>
        <p:spPr>
          <a:xfrm>
            <a:off x="1418727" y="491498"/>
            <a:ext cx="4933800" cy="492412"/>
          </a:xfrm>
          <a:prstGeom prst="rect">
            <a:avLst/>
          </a:prstGeom>
          <a:noFill/>
          <a:ln>
            <a:noFill/>
          </a:ln>
        </p:spPr>
        <p:txBody>
          <a:bodyPr spcFirstLastPara="1" wrap="square" lIns="91425" tIns="91425" rIns="91425" bIns="91425" anchor="t" anchorCtr="0">
            <a:spAutoFit/>
          </a:bodyPr>
          <a:lstStyle/>
          <a:p>
            <a:r>
              <a:rPr lang="es-CO" sz="2000" dirty="0">
                <a:solidFill>
                  <a:schemeClr val="lt1"/>
                </a:solidFill>
                <a:latin typeface="Raleway Black"/>
                <a:ea typeface="Raleway Black"/>
                <a:cs typeface="Raleway Black"/>
                <a:sym typeface="Raleway Black"/>
              </a:rPr>
              <a:t>ROTACIÓN DE UNA IMAGEN:</a:t>
            </a:r>
          </a:p>
        </p:txBody>
      </p:sp>
      <p:pic>
        <p:nvPicPr>
          <p:cNvPr id="171" name="Google Shape;171;g1ff21fb9e81_0_63"/>
          <p:cNvPicPr preferRelativeResize="0"/>
          <p:nvPr/>
        </p:nvPicPr>
        <p:blipFill>
          <a:blip r:embed="rId6">
            <a:alphaModFix/>
          </a:blip>
          <a:stretch>
            <a:fillRect/>
          </a:stretch>
        </p:blipFill>
        <p:spPr>
          <a:xfrm>
            <a:off x="435300" y="421487"/>
            <a:ext cx="682409" cy="711275"/>
          </a:xfrm>
          <a:prstGeom prst="rect">
            <a:avLst/>
          </a:prstGeom>
          <a:noFill/>
          <a:ln>
            <a:noFill/>
          </a:ln>
        </p:spPr>
      </p:pic>
      <p:pic>
        <p:nvPicPr>
          <p:cNvPr id="3" name="Imagen 2">
            <a:extLst>
              <a:ext uri="{FF2B5EF4-FFF2-40B4-BE49-F238E27FC236}">
                <a16:creationId xmlns:a16="http://schemas.microsoft.com/office/drawing/2014/main" id="{8252F128-6AD4-4F72-939D-3379811152D3}"/>
              </a:ext>
            </a:extLst>
          </p:cNvPr>
          <p:cNvPicPr>
            <a:picLocks noChangeAspect="1"/>
          </p:cNvPicPr>
          <p:nvPr/>
        </p:nvPicPr>
        <p:blipFill>
          <a:blip r:embed="rId7"/>
          <a:stretch>
            <a:fillRect/>
          </a:stretch>
        </p:blipFill>
        <p:spPr>
          <a:xfrm>
            <a:off x="472445" y="2231579"/>
            <a:ext cx="5080054" cy="2925602"/>
          </a:xfrm>
          <a:prstGeom prst="rect">
            <a:avLst/>
          </a:prstGeom>
        </p:spPr>
      </p:pic>
      <p:pic>
        <p:nvPicPr>
          <p:cNvPr id="5" name="Imagen 4">
            <a:extLst>
              <a:ext uri="{FF2B5EF4-FFF2-40B4-BE49-F238E27FC236}">
                <a16:creationId xmlns:a16="http://schemas.microsoft.com/office/drawing/2014/main" id="{3A62E1C7-9551-491B-935D-849520B22E63}"/>
              </a:ext>
            </a:extLst>
          </p:cNvPr>
          <p:cNvPicPr>
            <a:picLocks noChangeAspect="1"/>
          </p:cNvPicPr>
          <p:nvPr/>
        </p:nvPicPr>
        <p:blipFill>
          <a:blip r:embed="rId8"/>
          <a:stretch>
            <a:fillRect/>
          </a:stretch>
        </p:blipFill>
        <p:spPr>
          <a:xfrm>
            <a:off x="6180082" y="2217504"/>
            <a:ext cx="4540469" cy="2925601"/>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1ff21fb9e81_0_210"/>
          <p:cNvPicPr preferRelativeResize="0"/>
          <p:nvPr/>
        </p:nvPicPr>
        <p:blipFill>
          <a:blip r:embed="rId3">
            <a:alphaModFix/>
          </a:blip>
          <a:stretch>
            <a:fillRect/>
          </a:stretch>
        </p:blipFill>
        <p:spPr>
          <a:xfrm>
            <a:off x="0" y="0"/>
            <a:ext cx="12191990" cy="6858000"/>
          </a:xfrm>
          <a:prstGeom prst="rect">
            <a:avLst/>
          </a:prstGeom>
          <a:noFill/>
          <a:ln>
            <a:noFill/>
          </a:ln>
        </p:spPr>
      </p:pic>
      <p:sp>
        <p:nvSpPr>
          <p:cNvPr id="191" name="Google Shape;191;g1ff21fb9e81_0_210"/>
          <p:cNvSpPr txBox="1"/>
          <p:nvPr/>
        </p:nvSpPr>
        <p:spPr>
          <a:xfrm>
            <a:off x="5305247" y="4353845"/>
            <a:ext cx="6505903"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dirty="0">
                <a:solidFill>
                  <a:schemeClr val="lt1"/>
                </a:solidFill>
                <a:latin typeface="Raleway Black"/>
                <a:ea typeface="Raleway Black"/>
                <a:cs typeface="Raleway Black"/>
                <a:sym typeface="Raleway Black"/>
              </a:rPr>
              <a:t>UMBRALIZAC</a:t>
            </a:r>
            <a:r>
              <a:rPr lang="es-PE" sz="5500" dirty="0">
                <a:solidFill>
                  <a:schemeClr val="lt1"/>
                </a:solidFill>
                <a:latin typeface="Raleway Black"/>
                <a:ea typeface="Raleway Black"/>
                <a:cs typeface="Raleway Black"/>
                <a:sym typeface="Raleway Black"/>
              </a:rPr>
              <a:t>IÓN EN OPENCV</a:t>
            </a:r>
            <a:endParaRPr sz="5500" dirty="0">
              <a:solidFill>
                <a:schemeClr val="lt1"/>
              </a:solidFill>
              <a:latin typeface="Raleway Black"/>
              <a:ea typeface="Raleway Black"/>
              <a:cs typeface="Raleway Black"/>
              <a:sym typeface="Raleway Black"/>
            </a:endParaRPr>
          </a:p>
        </p:txBody>
      </p:sp>
      <p:sp>
        <p:nvSpPr>
          <p:cNvPr id="192" name="Google Shape;192;g1ff21fb9e81_0_210"/>
          <p:cNvSpPr/>
          <p:nvPr/>
        </p:nvSpPr>
        <p:spPr>
          <a:xfrm>
            <a:off x="9239250" y="3833075"/>
            <a:ext cx="2571900" cy="2571900"/>
          </a:xfrm>
          <a:prstGeom prst="ellipse">
            <a:avLst/>
          </a:prstGeom>
          <a:noFill/>
          <a:ln w="19050" cap="flat" cmpd="sng">
            <a:solidFill>
              <a:srgbClr val="6BE8C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3" name="Google Shape;193;g1ff21fb9e81_0_210"/>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8133819"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276582" y="1909388"/>
            <a:ext cx="7763831" cy="4793526"/>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La </a:t>
            </a:r>
            <a:r>
              <a:rPr lang="es-PE" sz="1800" dirty="0" err="1">
                <a:solidFill>
                  <a:srgbClr val="0197AF"/>
                </a:solidFill>
                <a:highlight>
                  <a:schemeClr val="lt1"/>
                </a:highlight>
                <a:latin typeface="Raleway"/>
              </a:rPr>
              <a:t>umbralización</a:t>
            </a:r>
            <a:r>
              <a:rPr lang="es-PE" sz="1800" dirty="0">
                <a:solidFill>
                  <a:srgbClr val="0197AF"/>
                </a:solidFill>
                <a:highlight>
                  <a:schemeClr val="lt1"/>
                </a:highlight>
                <a:latin typeface="Raleway"/>
              </a:rPr>
              <a:t> </a:t>
            </a:r>
            <a:r>
              <a:rPr lang="es-PE" sz="1800" dirty="0">
                <a:solidFill>
                  <a:schemeClr val="lt1"/>
                </a:solidFill>
                <a:latin typeface="Raleway"/>
              </a:rPr>
              <a:t>es uno de los métodos más simples y eficientes de segmentación, segmentar quiere decir, separar o extraer las regiones de una imagen que nos interese estudiar o analizar, para lograr separar la región deseada se establece un valor que define el umbral, los pixeles cuya intensidad superen el umbral serán rechazado o aceptados, según sea el caso.</a:t>
            </a:r>
          </a:p>
          <a:p>
            <a:pPr>
              <a:lnSpc>
                <a:spcPct val="115000"/>
              </a:lnSpc>
              <a:buClr>
                <a:schemeClr val="dk1"/>
              </a:buClr>
              <a:buSzPts val="1100"/>
            </a:pPr>
            <a:r>
              <a:rPr lang="es-PE" sz="1800" dirty="0">
                <a:solidFill>
                  <a:schemeClr val="lt1"/>
                </a:solidFill>
                <a:latin typeface="Raleway"/>
              </a:rPr>
              <a:t>En </a:t>
            </a:r>
            <a:r>
              <a:rPr lang="es-PE" sz="1800" dirty="0" err="1">
                <a:solidFill>
                  <a:schemeClr val="lt1"/>
                </a:solidFill>
                <a:latin typeface="Raleway"/>
              </a:rPr>
              <a:t>OpenCV</a:t>
            </a:r>
            <a:r>
              <a:rPr lang="es-PE" sz="1800" dirty="0">
                <a:solidFill>
                  <a:schemeClr val="lt1"/>
                </a:solidFill>
                <a:latin typeface="Raleway"/>
              </a:rPr>
              <a:t> podemos aplicar esta técnica mediante la función </a:t>
            </a:r>
            <a:r>
              <a:rPr lang="es-PE" sz="1800" dirty="0" err="1">
                <a:solidFill>
                  <a:schemeClr val="lt1"/>
                </a:solidFill>
                <a:latin typeface="Raleway"/>
              </a:rPr>
              <a:t>cv</a:t>
            </a:r>
            <a:r>
              <a:rPr lang="es-PE" sz="1800" dirty="0">
                <a:solidFill>
                  <a:schemeClr val="lt1"/>
                </a:solidFill>
                <a:latin typeface="Raleway"/>
              </a:rPr>
              <a:t>::</a:t>
            </a:r>
            <a:r>
              <a:rPr lang="es-PE" sz="1800" dirty="0" err="1">
                <a:solidFill>
                  <a:schemeClr val="lt1"/>
                </a:solidFill>
                <a:latin typeface="Raleway"/>
              </a:rPr>
              <a:t>threshold</a:t>
            </a:r>
            <a:r>
              <a:rPr lang="es-PE" sz="1800" dirty="0">
                <a:solidFill>
                  <a:schemeClr val="lt1"/>
                </a:solidFill>
                <a:latin typeface="Raleway"/>
              </a:rPr>
              <a:t>, tenemos disponibles varios tipos de </a:t>
            </a:r>
            <a:r>
              <a:rPr lang="es-PE" sz="1800" dirty="0" err="1">
                <a:solidFill>
                  <a:schemeClr val="lt1"/>
                </a:solidFill>
                <a:latin typeface="Raleway"/>
              </a:rPr>
              <a:t>umbralización</a:t>
            </a:r>
            <a:r>
              <a:rPr lang="es-PE" sz="1800" dirty="0">
                <a:solidFill>
                  <a:schemeClr val="lt1"/>
                </a:solidFill>
                <a:latin typeface="Raleway"/>
              </a:rPr>
              <a:t>, la imagen de entrada debe ser a escala de grises, esta función se define del siguiente modo:</a:t>
            </a:r>
          </a:p>
          <a:p>
            <a:pPr marL="0" lvl="0" indent="0" algn="l" rtl="0">
              <a:spcBef>
                <a:spcPts val="0"/>
              </a:spcBef>
              <a:spcAft>
                <a:spcPts val="0"/>
              </a:spcAft>
              <a:buNone/>
            </a:pPr>
            <a:endParaRPr lang="es-ES" sz="2800" dirty="0">
              <a:solidFill>
                <a:schemeClr val="lt1"/>
              </a:solidFill>
              <a:latin typeface="Raleway"/>
              <a:ea typeface="Raleway"/>
              <a:cs typeface="Raleway"/>
              <a:sym typeface="Raleway"/>
            </a:endParaRP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410539727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5391807"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pic>
        <p:nvPicPr>
          <p:cNvPr id="8" name="Imagen 7">
            <a:extLst>
              <a:ext uri="{FF2B5EF4-FFF2-40B4-BE49-F238E27FC236}">
                <a16:creationId xmlns:a16="http://schemas.microsoft.com/office/drawing/2014/main" id="{9A7CC4EB-2913-4F27-9A22-E5EFADA3AEFD}"/>
              </a:ext>
            </a:extLst>
          </p:cNvPr>
          <p:cNvPicPr>
            <a:picLocks noChangeAspect="1"/>
          </p:cNvPicPr>
          <p:nvPr/>
        </p:nvPicPr>
        <p:blipFill rotWithShape="1">
          <a:blip r:embed="rId6"/>
          <a:srcRect l="21549" t="34922" r="22676" b="41404"/>
          <a:stretch/>
        </p:blipFill>
        <p:spPr>
          <a:xfrm>
            <a:off x="1671789" y="3933478"/>
            <a:ext cx="8886521" cy="2120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475083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ff21fb9e81_0_93"/>
          <p:cNvPicPr preferRelativeResize="0"/>
          <p:nvPr/>
        </p:nvPicPr>
        <p:blipFill rotWithShape="1">
          <a:blip r:embed="rId3">
            <a:alphaModFix/>
          </a:blip>
          <a:srcRect/>
          <a:stretch/>
        </p:blipFill>
        <p:spPr>
          <a:xfrm>
            <a:off x="5082498" y="1630237"/>
            <a:ext cx="6875545" cy="5749983"/>
          </a:xfrm>
          <a:prstGeom prst="rect">
            <a:avLst/>
          </a:prstGeom>
          <a:noFill/>
          <a:ln>
            <a:noFill/>
          </a:ln>
        </p:spPr>
      </p:pic>
      <p:sp>
        <p:nvSpPr>
          <p:cNvPr id="200" name="Google Shape;200;g1ff21fb9e81_0_93"/>
          <p:cNvSpPr/>
          <p:nvPr/>
        </p:nvSpPr>
        <p:spPr>
          <a:xfrm>
            <a:off x="0" y="-54474"/>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1" name="Google Shape;201;g1ff21fb9e81_0_93"/>
          <p:cNvPicPr preferRelativeResize="0"/>
          <p:nvPr/>
        </p:nvPicPr>
        <p:blipFill rotWithShape="1">
          <a:blip r:embed="rId4">
            <a:alphaModFix/>
          </a:blip>
          <a:srcRect/>
          <a:stretch/>
        </p:blipFill>
        <p:spPr>
          <a:xfrm>
            <a:off x="3" y="-1"/>
            <a:ext cx="6457941" cy="1416975"/>
          </a:xfrm>
          <a:prstGeom prst="rect">
            <a:avLst/>
          </a:prstGeom>
          <a:noFill/>
          <a:ln>
            <a:noFill/>
          </a:ln>
        </p:spPr>
      </p:pic>
      <p:pic>
        <p:nvPicPr>
          <p:cNvPr id="202" name="Google Shape;202;g1ff21fb9e81_0_93"/>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03" name="Google Shape;203;g1ff21fb9e81_0_93"/>
          <p:cNvSpPr txBox="1"/>
          <p:nvPr/>
        </p:nvSpPr>
        <p:spPr>
          <a:xfrm>
            <a:off x="1341920" y="540294"/>
            <a:ext cx="499576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UMBRAL BINARIO </a:t>
            </a:r>
            <a:r>
              <a:rPr lang="en-US" sz="2000" dirty="0">
                <a:solidFill>
                  <a:schemeClr val="lt1"/>
                </a:solidFill>
                <a:latin typeface="Raleway Black"/>
                <a:ea typeface="Raleway Black"/>
                <a:cs typeface="Raleway Black"/>
                <a:sym typeface="Raleway Black"/>
              </a:rPr>
              <a:t>[THRESH_BINARY]</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05" name="Google Shape;205;g1ff21fb9e81_0_93"/>
          <p:cNvSpPr txBox="1"/>
          <p:nvPr/>
        </p:nvSpPr>
        <p:spPr>
          <a:xfrm>
            <a:off x="425900" y="1544225"/>
            <a:ext cx="4634700" cy="141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CO" sz="1800" dirty="0">
                <a:solidFill>
                  <a:srgbClr val="0197AF"/>
                </a:solidFill>
                <a:highlight>
                  <a:schemeClr val="lt1"/>
                </a:highlight>
                <a:latin typeface="Raleway"/>
                <a:ea typeface="Raleway"/>
                <a:cs typeface="Raleway"/>
                <a:sym typeface="Raleway"/>
              </a:rPr>
              <a:t>Sila </a:t>
            </a:r>
            <a:r>
              <a:rPr lang="es-CO" sz="1800" dirty="0" err="1">
                <a:solidFill>
                  <a:srgbClr val="0197AF"/>
                </a:solidFill>
                <a:highlight>
                  <a:schemeClr val="lt1"/>
                </a:highlight>
                <a:latin typeface="Raleway"/>
                <a:ea typeface="Raleway"/>
                <a:cs typeface="Raleway"/>
                <a:sym typeface="Raleway"/>
              </a:rPr>
              <a:t>intensida</a:t>
            </a:r>
            <a:r>
              <a:rPr lang="es-CO" sz="1800" dirty="0">
                <a:solidFill>
                  <a:srgbClr val="0197AF"/>
                </a:solidFill>
                <a:highlight>
                  <a:schemeClr val="lt1"/>
                </a:highlight>
                <a:latin typeface="Raleway"/>
                <a:ea typeface="Raleway"/>
                <a:cs typeface="Raleway"/>
                <a:sym typeface="Raleway"/>
              </a:rPr>
              <a:t> del pixel,</a:t>
            </a:r>
            <a:r>
              <a:rPr lang="es-CO" sz="1800" dirty="0">
                <a:solidFill>
                  <a:schemeClr val="lt1"/>
                </a:solidFill>
                <a:highlight>
                  <a:schemeClr val="lt1"/>
                </a:highlight>
                <a:latin typeface="Raleway"/>
                <a:ea typeface="Raleway"/>
                <a:cs typeface="Raleway"/>
                <a:sym typeface="Raleway"/>
              </a:rPr>
              <a:t> </a:t>
            </a:r>
            <a:r>
              <a:rPr lang="es-PE" sz="1800" dirty="0">
                <a:solidFill>
                  <a:schemeClr val="lt1"/>
                </a:solidFill>
                <a:latin typeface="Raleway"/>
              </a:rPr>
              <a:t>es mayor al umbral establecido el pixel de destino a establece al máximo valor definido, en caso contrario se establece a cero:</a:t>
            </a:r>
            <a:endParaRPr sz="1800" dirty="0">
              <a:solidFill>
                <a:schemeClr val="lt1"/>
              </a:solidFill>
              <a:latin typeface="Raleway"/>
              <a:sym typeface="Raleway"/>
            </a:endParaRPr>
          </a:p>
        </p:txBody>
      </p:sp>
      <p:sp>
        <p:nvSpPr>
          <p:cNvPr id="207" name="Google Shape;207;g1ff21fb9e81_0_93"/>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 name="Imagen 11">
            <a:extLst>
              <a:ext uri="{FF2B5EF4-FFF2-40B4-BE49-F238E27FC236}">
                <a16:creationId xmlns:a16="http://schemas.microsoft.com/office/drawing/2014/main" id="{B35A0771-3556-4B94-97F9-0D3448E64F01}"/>
              </a:ext>
            </a:extLst>
          </p:cNvPr>
          <p:cNvPicPr>
            <a:picLocks noChangeAspect="1"/>
          </p:cNvPicPr>
          <p:nvPr/>
        </p:nvPicPr>
        <p:blipFill rotWithShape="1">
          <a:blip r:embed="rId6"/>
          <a:srcRect l="12042" t="23837" r="59120" b="25058"/>
          <a:stretch/>
        </p:blipFill>
        <p:spPr>
          <a:xfrm>
            <a:off x="6337689" y="2201180"/>
            <a:ext cx="4491208" cy="2807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a:extLst>
              <a:ext uri="{FF2B5EF4-FFF2-40B4-BE49-F238E27FC236}">
                <a16:creationId xmlns:a16="http://schemas.microsoft.com/office/drawing/2014/main" id="{1155F338-41D2-496C-B4C1-4B3AAC4DD237}"/>
              </a:ext>
            </a:extLst>
          </p:cNvPr>
          <p:cNvPicPr>
            <a:picLocks noChangeAspect="1"/>
          </p:cNvPicPr>
          <p:nvPr/>
        </p:nvPicPr>
        <p:blipFill>
          <a:blip r:embed="rId7"/>
          <a:stretch>
            <a:fillRect/>
          </a:stretch>
        </p:blipFill>
        <p:spPr>
          <a:xfrm>
            <a:off x="160385" y="3088376"/>
            <a:ext cx="5409853" cy="2414248"/>
          </a:xfrm>
          <a:prstGeom prst="rect">
            <a:avLst/>
          </a:prstGeom>
        </p:spPr>
      </p:pic>
      <p:pic>
        <p:nvPicPr>
          <p:cNvPr id="15" name="Imagen 14">
            <a:extLst>
              <a:ext uri="{FF2B5EF4-FFF2-40B4-BE49-F238E27FC236}">
                <a16:creationId xmlns:a16="http://schemas.microsoft.com/office/drawing/2014/main" id="{78240973-F251-41E6-8B7B-0CE287A18AA1}"/>
              </a:ext>
            </a:extLst>
          </p:cNvPr>
          <p:cNvPicPr>
            <a:picLocks noChangeAspect="1"/>
          </p:cNvPicPr>
          <p:nvPr/>
        </p:nvPicPr>
        <p:blipFill>
          <a:blip r:embed="rId8"/>
          <a:stretch>
            <a:fillRect/>
          </a:stretch>
        </p:blipFill>
        <p:spPr>
          <a:xfrm>
            <a:off x="2315708" y="5502624"/>
            <a:ext cx="6009584" cy="1000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thruBlk="1"/>
  </p:transition>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708</Words>
  <Application>Microsoft Office PowerPoint</Application>
  <PresentationFormat>Panorámica</PresentationFormat>
  <Paragraphs>56</Paragraphs>
  <Slides>18</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Raleway Black</vt:lpstr>
      <vt:lpstr>Arial</vt:lpstr>
      <vt:lpstr>Raleway Medium</vt:lpstr>
      <vt:lpstr>Raleway</vt:lpstr>
      <vt:lpstr>Raleway ExtraBold</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dc:creator>
  <cp:lastModifiedBy>Luis Lloreda</cp:lastModifiedBy>
  <cp:revision>14</cp:revision>
  <dcterms:created xsi:type="dcterms:W3CDTF">2024-04-09T15:49:17Z</dcterms:created>
  <dcterms:modified xsi:type="dcterms:W3CDTF">2024-05-23T02:09:16Z</dcterms:modified>
</cp:coreProperties>
</file>